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9" r:id="rId7"/>
    <p:sldId id="267" r:id="rId8"/>
    <p:sldId id="261" r:id="rId9"/>
    <p:sldId id="268" r:id="rId10"/>
    <p:sldId id="262" r:id="rId11"/>
    <p:sldId id="264" r:id="rId12"/>
    <p:sldId id="265" r:id="rId13"/>
    <p:sldId id="26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6" d="100"/>
          <a:sy n="126" d="100"/>
        </p:scale>
        <p:origin x="-82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0E49A61-8912-4376-8C44-BC6866342B11}" type="datetimeFigureOut">
              <a:rPr lang="ru-RU"/>
              <a:pPr>
                <a:defRPr/>
              </a:pPr>
              <a:t>08.05.2024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6781610-3A77-4510-AA0B-2CC1CD8DBFD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2D3C8-36DB-4AAF-AACA-96E591962EED}" type="slidenum">
              <a:rPr lang="ru-RU"/>
              <a:pPr fontAlgn="base">
                <a:spcBef>
                  <a:spcPct val="0"/>
                </a:spcBef>
                <a:spcAft>
                  <a:spcPct val="0"/>
                </a:spcAft>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C4F8286-2F98-4966-8941-E291A4ABD787}" type="datetimeFigureOut">
              <a:rPr lang="ru-RU"/>
              <a:pPr>
                <a:defRPr/>
              </a:pPr>
              <a:t>08.05.2024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988193-9621-4A9D-93FC-A21AC6D7E8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46BFE75-A2F2-4778-9887-E5147C0754CD}" type="datetimeFigureOut">
              <a:rPr lang="ru-RU"/>
              <a:pPr>
                <a:defRPr/>
              </a:pPr>
              <a:t>08.05.2024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0F4CC92-E6F5-46EF-A0D5-EB0583600D3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F3F13F0-CBA6-4389-AA7E-F7ECD1A5ACD0}" type="datetimeFigureOut">
              <a:rPr lang="ru-RU"/>
              <a:pPr>
                <a:defRPr/>
              </a:pPr>
              <a:t>08.05.2024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0B6CE43-AD7C-4A39-9135-2FA7536A283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D0AFCC-08BB-4246-8DCB-9BA13FA41BAB}" type="datetimeFigureOut">
              <a:rPr lang="ru-RU"/>
              <a:pPr>
                <a:defRPr/>
              </a:pPr>
              <a:t>08.05.2024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9BE9675-A653-44E6-A466-449A4EAD62F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C11A70F-728E-40D5-9DC4-88C63C4078AA}" type="datetimeFigureOut">
              <a:rPr lang="ru-RU"/>
              <a:pPr>
                <a:defRPr/>
              </a:pPr>
              <a:t>08.05.2024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DC25D50-A02A-4C7C-9A8E-A7F36459A3E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323AD75-0D6C-4FCB-A35F-EE9407CCD887}" type="datetimeFigureOut">
              <a:rPr lang="ru-RU"/>
              <a:pPr>
                <a:defRPr/>
              </a:pPr>
              <a:t>08.05.2024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F014931-A18E-4EF7-A6E9-5F7D7FB4CD5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29F2DCB-A69D-4157-9AE8-5FE34457C918}" type="datetimeFigureOut">
              <a:rPr lang="ru-RU"/>
              <a:pPr>
                <a:defRPr/>
              </a:pPr>
              <a:t>08.05.2024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0052EF1-08CF-4E54-8CC1-5D1D4625D1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794E0E0-067F-4B17-869A-5C4884608BF2}" type="datetimeFigureOut">
              <a:rPr lang="ru-RU"/>
              <a:pPr>
                <a:defRPr/>
              </a:pPr>
              <a:t>08.05.2024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A794C8C-F21C-43CF-8BC2-E1E9C149034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47DAB7D-1413-42EA-8438-3B47BCD37853}" type="datetimeFigureOut">
              <a:rPr lang="ru-RU"/>
              <a:pPr>
                <a:defRPr/>
              </a:pPr>
              <a:t>08.05.2024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221E4C5-06FC-43B5-B84F-7B39BF41383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1411A9D-9183-42FC-86EB-9A06E18E2EAB}" type="datetimeFigureOut">
              <a:rPr lang="ru-RU"/>
              <a:pPr>
                <a:defRPr/>
              </a:pPr>
              <a:t>08.05.2024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2875FDC-8C28-4F4C-BAB6-72901D7F620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B46C6D5-FF91-4BDE-9877-62424C00300E}" type="datetimeFigureOut">
              <a:rPr lang="ru-RU"/>
              <a:pPr>
                <a:defRPr/>
              </a:pPr>
              <a:t>08.05.2024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2685D9D-FE00-4737-B9BD-9F800646F46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9D70342-4FFA-4753-B4ED-88FB0CBBBFF1}" type="datetimeFigureOut">
              <a:rPr lang="ru-RU"/>
              <a:pPr>
                <a:defRPr/>
              </a:pPr>
              <a:t>08.05.2024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3538F30-692F-4A38-97BD-FD591BAE03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684213" y="476250"/>
            <a:ext cx="7920037" cy="3313113"/>
          </a:xfrm>
        </p:spPr>
        <p:txBody>
          <a:bodyPr/>
          <a:lstStyle/>
          <a:p>
            <a:r>
              <a:rPr lang="ru-RU" b="1" smtClean="0"/>
              <a:t>Электронные</a:t>
            </a:r>
            <a:br>
              <a:rPr lang="ru-RU" b="1" smtClean="0"/>
            </a:br>
            <a:r>
              <a:rPr lang="ru-RU" b="1" smtClean="0"/>
              <a:t>часы-будильник</a:t>
            </a:r>
            <a:br>
              <a:rPr lang="ru-RU" b="1" smtClean="0"/>
            </a:br>
            <a:r>
              <a:rPr lang="ru-RU" b="1" smtClean="0"/>
              <a:t>с регулятором яркости</a:t>
            </a:r>
          </a:p>
        </p:txBody>
      </p:sp>
      <p:sp>
        <p:nvSpPr>
          <p:cNvPr id="4" name="Заголовок 1"/>
          <p:cNvSpPr txBox="1">
            <a:spLocks/>
          </p:cNvSpPr>
          <p:nvPr/>
        </p:nvSpPr>
        <p:spPr>
          <a:xfrm>
            <a:off x="755650" y="3789363"/>
            <a:ext cx="7704138" cy="2592387"/>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b="1" dirty="0" smtClean="0"/>
              <a:t>Авторы:</a:t>
            </a:r>
            <a:r>
              <a:rPr lang="ru-RU" dirty="0" smtClean="0"/>
              <a:t/>
            </a:r>
            <a:br>
              <a:rPr lang="ru-RU" dirty="0" smtClean="0"/>
            </a:br>
            <a:r>
              <a:rPr lang="ru-RU" dirty="0" smtClean="0"/>
              <a:t>Рогов Алексей Витальевич</a:t>
            </a:r>
          </a:p>
          <a:p>
            <a:pPr fontAlgn="auto">
              <a:spcAft>
                <a:spcPts val="0"/>
              </a:spcAft>
              <a:defRPr/>
            </a:pPr>
            <a:r>
              <a:rPr lang="ru-RU" dirty="0" smtClean="0"/>
              <a:t>Гарбузова Диана Богдановна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txBox="1">
            <a:spLocks/>
          </p:cNvSpPr>
          <p:nvPr/>
        </p:nvSpPr>
        <p:spPr bwMode="auto">
          <a:xfrm>
            <a:off x="196850" y="115888"/>
            <a:ext cx="8380413" cy="576262"/>
          </a:xfrm>
          <a:prstGeom prst="rect">
            <a:avLst/>
          </a:prstGeom>
          <a:noFill/>
          <a:ln w="9525">
            <a:noFill/>
            <a:miter lim="800000"/>
            <a:headEnd/>
            <a:tailEnd/>
          </a:ln>
        </p:spPr>
        <p:txBody>
          <a:bodyPr anchor="ctr"/>
          <a:lstStyle/>
          <a:p>
            <a:pPr algn="ctr"/>
            <a:r>
              <a:rPr lang="ru-RU" sz="2400" b="1">
                <a:latin typeface="Calibri" pitchFamily="34" charset="0"/>
              </a:rPr>
              <a:t>Монтаж.</a:t>
            </a:r>
          </a:p>
        </p:txBody>
      </p:sp>
      <p:sp>
        <p:nvSpPr>
          <p:cNvPr id="24578" name="TextBox 1"/>
          <p:cNvSpPr txBox="1">
            <a:spLocks noChangeArrowheads="1"/>
          </p:cNvSpPr>
          <p:nvPr/>
        </p:nvSpPr>
        <p:spPr bwMode="auto">
          <a:xfrm>
            <a:off x="379413" y="5805488"/>
            <a:ext cx="8550275" cy="830262"/>
          </a:xfrm>
          <a:prstGeom prst="rect">
            <a:avLst/>
          </a:prstGeom>
          <a:noFill/>
          <a:ln w="9525">
            <a:noFill/>
            <a:miter lim="800000"/>
            <a:headEnd/>
            <a:tailEnd/>
          </a:ln>
        </p:spPr>
        <p:txBody>
          <a:bodyPr>
            <a:spAutoFit/>
          </a:bodyPr>
          <a:lstStyle/>
          <a:p>
            <a:pPr algn="just"/>
            <a:r>
              <a:rPr lang="ru-RU" sz="1600">
                <a:latin typeface="Calibri" pitchFamily="34" charset="0"/>
              </a:rPr>
              <a:t>Зеленая плата – это сам радиоконструктор, под ним маленькая плата – это регулятор яркости, большая плата справа – это блок транзисторных ключей, которые управляют самодельным светодиодным индикатором</a:t>
            </a:r>
          </a:p>
        </p:txBody>
      </p:sp>
      <p:pic>
        <p:nvPicPr>
          <p:cNvPr id="24579" name="Picture 3" descr="C:\Users\Пользователь1\Desktop\26 апреля Комаров\часы\исходные файлы\платы.jpg"/>
          <p:cNvPicPr>
            <a:picLocks noChangeAspect="1" noChangeArrowheads="1"/>
          </p:cNvPicPr>
          <p:nvPr/>
        </p:nvPicPr>
        <p:blipFill>
          <a:blip r:embed="rId2"/>
          <a:srcRect/>
          <a:stretch>
            <a:fillRect/>
          </a:stretch>
        </p:blipFill>
        <p:spPr bwMode="auto">
          <a:xfrm>
            <a:off x="404813" y="842963"/>
            <a:ext cx="8291512" cy="48656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txBox="1">
            <a:spLocks/>
          </p:cNvSpPr>
          <p:nvPr/>
        </p:nvSpPr>
        <p:spPr bwMode="auto">
          <a:xfrm>
            <a:off x="676275" y="333375"/>
            <a:ext cx="7704138" cy="574675"/>
          </a:xfrm>
          <a:prstGeom prst="rect">
            <a:avLst/>
          </a:prstGeom>
          <a:noFill/>
          <a:ln w="9525">
            <a:noFill/>
            <a:miter lim="800000"/>
            <a:headEnd/>
            <a:tailEnd/>
          </a:ln>
        </p:spPr>
        <p:txBody>
          <a:bodyPr anchor="ctr"/>
          <a:lstStyle/>
          <a:p>
            <a:pPr algn="ctr"/>
            <a:r>
              <a:rPr lang="ru-RU" sz="2400" b="1">
                <a:latin typeface="Calibri" pitchFamily="34" charset="0"/>
              </a:rPr>
              <a:t>Результаты:</a:t>
            </a:r>
          </a:p>
        </p:txBody>
      </p:sp>
      <p:sp>
        <p:nvSpPr>
          <p:cNvPr id="25602" name="TextBox 1"/>
          <p:cNvSpPr txBox="1">
            <a:spLocks noChangeArrowheads="1"/>
          </p:cNvSpPr>
          <p:nvPr/>
        </p:nvSpPr>
        <p:spPr bwMode="auto">
          <a:xfrm>
            <a:off x="395288" y="869950"/>
            <a:ext cx="8640762" cy="3138488"/>
          </a:xfrm>
          <a:prstGeom prst="rect">
            <a:avLst/>
          </a:prstGeom>
          <a:noFill/>
          <a:ln w="9525">
            <a:noFill/>
            <a:miter lim="800000"/>
            <a:headEnd/>
            <a:tailEnd/>
          </a:ln>
        </p:spPr>
        <p:txBody>
          <a:bodyPr>
            <a:spAutoFit/>
          </a:bodyPr>
          <a:lstStyle/>
          <a:p>
            <a:r>
              <a:rPr lang="ru-RU">
                <a:latin typeface="Calibri" pitchFamily="34" charset="0"/>
              </a:rPr>
              <a:t>После проверки на отсутствие ошибок, конструкция часов заработала сразу.</a:t>
            </a:r>
          </a:p>
          <a:p>
            <a:endParaRPr lang="ru-RU">
              <a:latin typeface="Calibri" pitchFamily="34" charset="0"/>
            </a:endParaRPr>
          </a:p>
          <a:p>
            <a:r>
              <a:rPr lang="ru-RU">
                <a:latin typeface="Calibri" pitchFamily="34" charset="0"/>
              </a:rPr>
              <a:t>Так как светодиоды оказались очень яркими, то мы добавили в схему регулятор яркости, который собран на одном транзисторе по схеме эмиттерного повторителя. Яркость можно изменять при помощи переменного резистора.</a:t>
            </a:r>
          </a:p>
          <a:p>
            <a:endParaRPr lang="ru-RU">
              <a:latin typeface="Calibri" pitchFamily="34" charset="0"/>
            </a:endParaRPr>
          </a:p>
          <a:p>
            <a:r>
              <a:rPr lang="ru-RU">
                <a:latin typeface="Calibri" pitchFamily="34" charset="0"/>
              </a:rPr>
              <a:t>Данный радиоконструктор, несмотря на свою простору, имеет достаточно высокую точность хода часов. За неделю часы «убежали» всего на 18 секунд.</a:t>
            </a:r>
          </a:p>
          <a:p>
            <a:endParaRPr lang="ru-RU">
              <a:latin typeface="Calibri" pitchFamily="34" charset="0"/>
            </a:endParaRPr>
          </a:p>
          <a:p>
            <a:r>
              <a:rPr lang="ru-RU">
                <a:latin typeface="Calibri" pitchFamily="34" charset="0"/>
              </a:rPr>
              <a:t>Максимальный потребляемый ток от </a:t>
            </a:r>
            <a:r>
              <a:rPr lang="en-US">
                <a:latin typeface="Calibri" pitchFamily="34" charset="0"/>
              </a:rPr>
              <a:t>USB</a:t>
            </a:r>
            <a:r>
              <a:rPr lang="ru-RU">
                <a:latin typeface="Calibri" pitchFamily="34" charset="0"/>
              </a:rPr>
              <a:t>-зарядного устройства при наибольшей яркости составляет 180 мА.</a:t>
            </a:r>
          </a:p>
        </p:txBody>
      </p:sp>
      <p:sp>
        <p:nvSpPr>
          <p:cNvPr id="25603" name="Заголовок 1"/>
          <p:cNvSpPr txBox="1">
            <a:spLocks/>
          </p:cNvSpPr>
          <p:nvPr/>
        </p:nvSpPr>
        <p:spPr bwMode="auto">
          <a:xfrm>
            <a:off x="620713" y="4040188"/>
            <a:ext cx="8128000" cy="576262"/>
          </a:xfrm>
          <a:prstGeom prst="rect">
            <a:avLst/>
          </a:prstGeom>
          <a:noFill/>
          <a:ln w="9525">
            <a:noFill/>
            <a:miter lim="800000"/>
            <a:headEnd/>
            <a:tailEnd/>
          </a:ln>
        </p:spPr>
        <p:txBody>
          <a:bodyPr anchor="ctr"/>
          <a:lstStyle/>
          <a:p>
            <a:pPr algn="ctr"/>
            <a:r>
              <a:rPr lang="ru-RU" sz="2400" b="1">
                <a:latin typeface="Calibri" pitchFamily="34" charset="0"/>
              </a:rPr>
              <a:t>Рекомендации:</a:t>
            </a:r>
          </a:p>
        </p:txBody>
      </p:sp>
      <p:sp>
        <p:nvSpPr>
          <p:cNvPr id="25604" name="TextBox 5"/>
          <p:cNvSpPr txBox="1">
            <a:spLocks noChangeArrowheads="1"/>
          </p:cNvSpPr>
          <p:nvPr/>
        </p:nvSpPr>
        <p:spPr bwMode="auto">
          <a:xfrm>
            <a:off x="395288" y="4549775"/>
            <a:ext cx="8640762" cy="2032000"/>
          </a:xfrm>
          <a:prstGeom prst="rect">
            <a:avLst/>
          </a:prstGeom>
          <a:noFill/>
          <a:ln w="9525">
            <a:noFill/>
            <a:miter lim="800000"/>
            <a:headEnd/>
            <a:tailEnd/>
          </a:ln>
        </p:spPr>
        <p:txBody>
          <a:bodyPr>
            <a:spAutoFit/>
          </a:bodyPr>
          <a:lstStyle/>
          <a:p>
            <a:r>
              <a:rPr lang="ru-RU">
                <a:latin typeface="Calibri" pitchFamily="34" charset="0"/>
              </a:rPr>
              <a:t>Данная конструкция рекомендуется для повторения в радиокружках и в домашних условиях учениками с минимальным уровнем знаний. Достаточно всего лишь уметь паять провода и просто следовать шагам инструкции.</a:t>
            </a:r>
          </a:p>
          <a:p>
            <a:endParaRPr lang="ru-RU">
              <a:latin typeface="Calibri" pitchFamily="34" charset="0"/>
            </a:endParaRPr>
          </a:p>
          <a:p>
            <a:r>
              <a:rPr lang="ru-RU">
                <a:latin typeface="Calibri" pitchFamily="34" charset="0"/>
              </a:rPr>
              <a:t>Также данная конструкция будет опробована летом 2024 года в летнем детском лагере на двух тематических сменах на детях возрастом 8-10 лет, с совершенно нулевым уровнем радиотехнических знаний, умений и навыков.</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txBox="1">
            <a:spLocks/>
          </p:cNvSpPr>
          <p:nvPr/>
        </p:nvSpPr>
        <p:spPr bwMode="auto">
          <a:xfrm>
            <a:off x="676275" y="323850"/>
            <a:ext cx="7704138" cy="576263"/>
          </a:xfrm>
          <a:prstGeom prst="rect">
            <a:avLst/>
          </a:prstGeom>
          <a:noFill/>
          <a:ln w="9525">
            <a:noFill/>
            <a:miter lim="800000"/>
            <a:headEnd/>
            <a:tailEnd/>
          </a:ln>
        </p:spPr>
        <p:txBody>
          <a:bodyPr anchor="ctr"/>
          <a:lstStyle/>
          <a:p>
            <a:pPr algn="ctr"/>
            <a:r>
              <a:rPr lang="ru-RU" sz="2400" b="1">
                <a:latin typeface="Calibri" pitchFamily="34" charset="0"/>
              </a:rPr>
              <a:t>О деталях.</a:t>
            </a:r>
          </a:p>
        </p:txBody>
      </p:sp>
      <p:sp>
        <p:nvSpPr>
          <p:cNvPr id="26626" name="TextBox 1"/>
          <p:cNvSpPr txBox="1">
            <a:spLocks noChangeArrowheads="1"/>
          </p:cNvSpPr>
          <p:nvPr/>
        </p:nvSpPr>
        <p:spPr bwMode="auto">
          <a:xfrm>
            <a:off x="258763" y="1052513"/>
            <a:ext cx="8640762" cy="4802187"/>
          </a:xfrm>
          <a:prstGeom prst="rect">
            <a:avLst/>
          </a:prstGeom>
          <a:noFill/>
          <a:ln w="9525">
            <a:noFill/>
            <a:miter lim="800000"/>
            <a:headEnd/>
            <a:tailEnd/>
          </a:ln>
        </p:spPr>
        <p:txBody>
          <a:bodyPr>
            <a:spAutoFit/>
          </a:bodyPr>
          <a:lstStyle/>
          <a:p>
            <a:pPr algn="just"/>
            <a:r>
              <a:rPr lang="ru-RU">
                <a:latin typeface="Calibri" pitchFamily="34" charset="0"/>
              </a:rPr>
              <a:t>Китайский радиоконструктор часы-будильник отличается сверхнизкой стоимостью. Он включает в себя плату, запрограммированный микроконтроллер AT89C2051 и набор других радиодеталей, необходимых для сборки данной конструкции. На 25.04.2024 его стоимость на «Али-экспресс» составляет всего 155 рублей (с пересылкой!). Хотя его можно приобрести и в отечественных интернет-радиомагазинах и на радиорынке. </a:t>
            </a:r>
          </a:p>
          <a:p>
            <a:pPr algn="just"/>
            <a:endParaRPr lang="ru-RU">
              <a:latin typeface="Calibri" pitchFamily="34" charset="0"/>
            </a:endParaRPr>
          </a:p>
          <a:p>
            <a:pPr algn="just"/>
            <a:r>
              <a:rPr lang="ru-RU">
                <a:latin typeface="Calibri" pitchFamily="34" charset="0"/>
              </a:rPr>
              <a:t>Платы транзисторных ключей и регулятора яркости сделаны из склеенного в три слоя картона, токоведущие дорожки сделаны из залуженных жил провода для компьютерных сетей «витая пара», также этим проводом выполнены все соединения. Плату также можно выполнить из фольгированного стеклотекстолита или гетинакса, а можно заказать за приемлемую оплату у тех же китайцев.</a:t>
            </a:r>
          </a:p>
          <a:p>
            <a:pPr algn="just"/>
            <a:endParaRPr lang="ru-RU">
              <a:latin typeface="Calibri" pitchFamily="34" charset="0"/>
            </a:endParaRPr>
          </a:p>
          <a:p>
            <a:pPr algn="just"/>
            <a:r>
              <a:rPr lang="ru-RU">
                <a:latin typeface="Calibri" pitchFamily="34" charset="0"/>
              </a:rPr>
              <a:t>Транзисторы, применяемые для ключей – КТ315,</a:t>
            </a:r>
            <a:r>
              <a:rPr lang="en-US">
                <a:latin typeface="Calibri" pitchFamily="34" charset="0"/>
              </a:rPr>
              <a:t>S</a:t>
            </a:r>
            <a:r>
              <a:rPr lang="ru-RU">
                <a:latin typeface="Calibri" pitchFamily="34" charset="0"/>
              </a:rPr>
              <a:t>9014 (</a:t>
            </a:r>
            <a:r>
              <a:rPr lang="en-US">
                <a:latin typeface="Calibri" pitchFamily="34" charset="0"/>
              </a:rPr>
              <a:t>n</a:t>
            </a:r>
            <a:r>
              <a:rPr lang="ru-RU">
                <a:latin typeface="Calibri" pitchFamily="34" charset="0"/>
              </a:rPr>
              <a:t>-</a:t>
            </a:r>
            <a:r>
              <a:rPr lang="en-US">
                <a:latin typeface="Calibri" pitchFamily="34" charset="0"/>
              </a:rPr>
              <a:t>p</a:t>
            </a:r>
            <a:r>
              <a:rPr lang="ru-RU">
                <a:latin typeface="Calibri" pitchFamily="34" charset="0"/>
              </a:rPr>
              <a:t>-</a:t>
            </a:r>
            <a:r>
              <a:rPr lang="en-US">
                <a:latin typeface="Calibri" pitchFamily="34" charset="0"/>
              </a:rPr>
              <a:t>n</a:t>
            </a:r>
            <a:r>
              <a:rPr lang="ru-RU">
                <a:latin typeface="Calibri" pitchFamily="34" charset="0"/>
              </a:rPr>
              <a:t>), КТ361, </a:t>
            </a:r>
            <a:r>
              <a:rPr lang="en-US">
                <a:latin typeface="Calibri" pitchFamily="34" charset="0"/>
              </a:rPr>
              <a:t>S</a:t>
            </a:r>
            <a:r>
              <a:rPr lang="ru-RU">
                <a:latin typeface="Calibri" pitchFamily="34" charset="0"/>
              </a:rPr>
              <a:t>8550 (</a:t>
            </a:r>
            <a:r>
              <a:rPr lang="en-US">
                <a:latin typeface="Calibri" pitchFamily="34" charset="0"/>
              </a:rPr>
              <a:t>p</a:t>
            </a:r>
            <a:r>
              <a:rPr lang="ru-RU">
                <a:latin typeface="Calibri" pitchFamily="34" charset="0"/>
              </a:rPr>
              <a:t>-</a:t>
            </a:r>
            <a:r>
              <a:rPr lang="en-US">
                <a:latin typeface="Calibri" pitchFamily="34" charset="0"/>
              </a:rPr>
              <a:t>n</a:t>
            </a:r>
            <a:r>
              <a:rPr lang="ru-RU">
                <a:latin typeface="Calibri" pitchFamily="34" charset="0"/>
              </a:rPr>
              <a:t>-</a:t>
            </a:r>
            <a:r>
              <a:rPr lang="en-US">
                <a:latin typeface="Calibri" pitchFamily="34" charset="0"/>
              </a:rPr>
              <a:t>p</a:t>
            </a:r>
            <a:r>
              <a:rPr lang="ru-RU">
                <a:latin typeface="Calibri" pitchFamily="34" charset="0"/>
              </a:rPr>
              <a:t>)</a:t>
            </a:r>
          </a:p>
          <a:p>
            <a:pPr algn="just"/>
            <a:endParaRPr lang="ru-RU">
              <a:latin typeface="Calibri" pitchFamily="34" charset="0"/>
            </a:endParaRPr>
          </a:p>
          <a:p>
            <a:pPr algn="just"/>
            <a:r>
              <a:rPr lang="ru-RU">
                <a:latin typeface="Calibri" pitchFamily="34" charset="0"/>
              </a:rPr>
              <a:t>В качестве блока питания используется </a:t>
            </a:r>
            <a:r>
              <a:rPr lang="en-US">
                <a:latin typeface="Calibri" pitchFamily="34" charset="0"/>
              </a:rPr>
              <a:t>USB</a:t>
            </a:r>
            <a:r>
              <a:rPr lang="ru-RU">
                <a:latin typeface="Calibri" pitchFamily="34" charset="0"/>
              </a:rPr>
              <a:t>-зарядное устройство от мобильного телефона, которое питает конструкцию напряжением 5 вольт.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txBox="1">
            <a:spLocks/>
          </p:cNvSpPr>
          <p:nvPr/>
        </p:nvSpPr>
        <p:spPr bwMode="auto">
          <a:xfrm>
            <a:off x="755650" y="981075"/>
            <a:ext cx="7704138" cy="576263"/>
          </a:xfrm>
          <a:prstGeom prst="rect">
            <a:avLst/>
          </a:prstGeom>
          <a:noFill/>
          <a:ln w="9525">
            <a:noFill/>
            <a:miter lim="800000"/>
            <a:headEnd/>
            <a:tailEnd/>
          </a:ln>
        </p:spPr>
        <p:txBody>
          <a:bodyPr anchor="ctr"/>
          <a:lstStyle/>
          <a:p>
            <a:pPr algn="ctr"/>
            <a:r>
              <a:rPr lang="ru-RU" sz="2400" b="1">
                <a:latin typeface="Calibri" pitchFamily="34" charset="0"/>
              </a:rPr>
              <a:t>Литература и интернет-источники.</a:t>
            </a:r>
          </a:p>
        </p:txBody>
      </p:sp>
      <p:sp>
        <p:nvSpPr>
          <p:cNvPr id="27650" name="TextBox 1"/>
          <p:cNvSpPr txBox="1">
            <a:spLocks noChangeArrowheads="1"/>
          </p:cNvSpPr>
          <p:nvPr/>
        </p:nvSpPr>
        <p:spPr bwMode="auto">
          <a:xfrm>
            <a:off x="684213" y="2060575"/>
            <a:ext cx="7488237" cy="3478213"/>
          </a:xfrm>
          <a:prstGeom prst="rect">
            <a:avLst/>
          </a:prstGeom>
          <a:noFill/>
          <a:ln w="9525">
            <a:noFill/>
            <a:miter lim="800000"/>
            <a:headEnd/>
            <a:tailEnd/>
          </a:ln>
        </p:spPr>
        <p:txBody>
          <a:bodyPr>
            <a:spAutoFit/>
          </a:bodyPr>
          <a:lstStyle/>
          <a:p>
            <a:r>
              <a:rPr lang="ru-RU" sz="2000">
                <a:latin typeface="Calibri" pitchFamily="34" charset="0"/>
              </a:rPr>
              <a:t>Более подробно ознакомиться с китайским радиоконструктором (на английском языке) можно по ссылке:</a:t>
            </a:r>
          </a:p>
          <a:p>
            <a:endParaRPr lang="ru-RU" sz="2000">
              <a:latin typeface="Calibri" pitchFamily="34" charset="0"/>
            </a:endParaRPr>
          </a:p>
          <a:p>
            <a:r>
              <a:rPr lang="en-US" sz="2000">
                <a:latin typeface="Calibri" pitchFamily="34" charset="0"/>
              </a:rPr>
              <a:t>https</a:t>
            </a:r>
            <a:r>
              <a:rPr lang="ru-RU" sz="2000">
                <a:latin typeface="Calibri" pitchFamily="34" charset="0"/>
              </a:rPr>
              <a:t>://</a:t>
            </a:r>
            <a:r>
              <a:rPr lang="en-US" sz="2000">
                <a:latin typeface="Calibri" pitchFamily="34" charset="0"/>
              </a:rPr>
              <a:t>github</a:t>
            </a:r>
            <a:r>
              <a:rPr lang="ru-RU" sz="2000">
                <a:latin typeface="Calibri" pitchFamily="34" charset="0"/>
              </a:rPr>
              <a:t>.</a:t>
            </a:r>
            <a:r>
              <a:rPr lang="en-US" sz="2000">
                <a:latin typeface="Calibri" pitchFamily="34" charset="0"/>
              </a:rPr>
              <a:t>com</a:t>
            </a:r>
            <a:r>
              <a:rPr lang="ru-RU" sz="2000">
                <a:latin typeface="Calibri" pitchFamily="34" charset="0"/>
              </a:rPr>
              <a:t>/</a:t>
            </a:r>
            <a:r>
              <a:rPr lang="en-US" sz="2000">
                <a:latin typeface="Calibri" pitchFamily="34" charset="0"/>
              </a:rPr>
              <a:t>ruthsarian</a:t>
            </a:r>
            <a:r>
              <a:rPr lang="ru-RU" sz="2000">
                <a:latin typeface="Calibri" pitchFamily="34" charset="0"/>
              </a:rPr>
              <a:t>/</a:t>
            </a:r>
            <a:r>
              <a:rPr lang="en-US" sz="2000">
                <a:latin typeface="Calibri" pitchFamily="34" charset="0"/>
              </a:rPr>
              <a:t>at</a:t>
            </a:r>
            <a:r>
              <a:rPr lang="ru-RU" sz="2000">
                <a:latin typeface="Calibri" pitchFamily="34" charset="0"/>
              </a:rPr>
              <a:t>89</a:t>
            </a:r>
            <a:r>
              <a:rPr lang="en-US" sz="2000">
                <a:latin typeface="Calibri" pitchFamily="34" charset="0"/>
              </a:rPr>
              <a:t>c</a:t>
            </a:r>
            <a:r>
              <a:rPr lang="ru-RU" sz="2000">
                <a:latin typeface="Calibri" pitchFamily="34" charset="0"/>
              </a:rPr>
              <a:t>2051_</a:t>
            </a:r>
            <a:r>
              <a:rPr lang="en-US" sz="2000">
                <a:latin typeface="Calibri" pitchFamily="34" charset="0"/>
              </a:rPr>
              <a:t>clock</a:t>
            </a:r>
            <a:endParaRPr lang="ru-RU" sz="2000">
              <a:latin typeface="Calibri" pitchFamily="34" charset="0"/>
            </a:endParaRPr>
          </a:p>
          <a:p>
            <a:endParaRPr lang="ru-RU" sz="2000">
              <a:latin typeface="Calibri" pitchFamily="34" charset="0"/>
            </a:endParaRPr>
          </a:p>
          <a:p>
            <a:endParaRPr lang="ru-RU" sz="2000">
              <a:latin typeface="Calibri" pitchFamily="34" charset="0"/>
            </a:endParaRPr>
          </a:p>
          <a:p>
            <a:r>
              <a:rPr lang="ru-RU" sz="2000">
                <a:latin typeface="Calibri" pitchFamily="34" charset="0"/>
              </a:rPr>
              <a:t>Описание микроконтроллера AT89C2051  (на английском языке) доступно по ссылке: </a:t>
            </a:r>
          </a:p>
          <a:p>
            <a:endParaRPr lang="ru-RU" sz="2000">
              <a:latin typeface="Calibri" pitchFamily="34" charset="0"/>
            </a:endParaRPr>
          </a:p>
          <a:p>
            <a:r>
              <a:rPr lang="en-US" sz="2000">
                <a:latin typeface="Calibri" pitchFamily="34" charset="0"/>
              </a:rPr>
              <a:t>https://static.chipdip.ru/lib/222/DOC000222341.pdf</a:t>
            </a:r>
            <a:endParaRPr lang="ru-RU" sz="2000">
              <a:latin typeface="Calibri" pitchFamily="34" charset="0"/>
            </a:endParaRPr>
          </a:p>
          <a:p>
            <a:pPr algn="just"/>
            <a:endParaRPr lang="ru-RU" sz="200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3" y="549275"/>
            <a:ext cx="7704137" cy="5759450"/>
          </a:xfrm>
        </p:spPr>
        <p:txBody>
          <a:bodyPr rtlCol="0">
            <a:normAutofit fontScale="90000"/>
          </a:bodyPr>
          <a:lstStyle/>
          <a:p>
            <a:pPr fontAlgn="auto">
              <a:spcAft>
                <a:spcPts val="0"/>
              </a:spcAft>
              <a:defRPr/>
            </a:pPr>
            <a:r>
              <a:rPr lang="ru-RU" b="1" dirty="0"/>
              <a:t>Постановка задачи</a:t>
            </a:r>
            <a:r>
              <a:rPr lang="ru-RU" b="1" dirty="0" smtClean="0"/>
              <a:t>.</a:t>
            </a:r>
            <a:r>
              <a:rPr lang="ru-RU" dirty="0" smtClean="0"/>
              <a:t/>
            </a:r>
            <a:br>
              <a:rPr lang="ru-RU" dirty="0" smtClean="0"/>
            </a:br>
            <a:r>
              <a:rPr lang="ru-RU" sz="3800" dirty="0"/>
              <a:t/>
            </a:r>
            <a:br>
              <a:rPr lang="ru-RU" sz="3800" dirty="0"/>
            </a:br>
            <a:r>
              <a:rPr lang="ru-RU" sz="3800" dirty="0"/>
              <a:t>Требуется разработать конструкцию часов-будильника в качестве практической конструкции для повторения учениками в радиокружках, а также в домашних условиях, которая может питаться напряжением 4,5…5 вольт от </a:t>
            </a:r>
            <a:r>
              <a:rPr lang="en-US" sz="3800" dirty="0"/>
              <a:t>USB</a:t>
            </a:r>
            <a:r>
              <a:rPr lang="ru-RU" sz="3800" dirty="0"/>
              <a:t>-зарядного устройства для сотового телефона.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ctrTitle"/>
          </p:nvPr>
        </p:nvSpPr>
        <p:spPr>
          <a:xfrm>
            <a:off x="684213" y="981075"/>
            <a:ext cx="7704137" cy="5040313"/>
          </a:xfrm>
        </p:spPr>
        <p:txBody>
          <a:bodyPr/>
          <a:lstStyle/>
          <a:p>
            <a:pPr algn="l"/>
            <a:r>
              <a:rPr lang="ru-RU" sz="2400" smtClean="0"/>
              <a:t>1 – разработать схему часов-будильника, которая должна быть прежде всего простой в изготовлении и доступной в повторении любому школьнику, при настройке не требовала применения никаких измерительных приборов, не имела в своем составе дорогих или дефицитных радиодеталей и конструкционных материалов, соответствовала параметрам аналогичных промышленных часов-будильников.</a:t>
            </a:r>
            <a:br>
              <a:rPr lang="ru-RU" sz="2400" smtClean="0"/>
            </a:br>
            <a:r>
              <a:rPr lang="ru-RU" sz="2400" smtClean="0"/>
              <a:t/>
            </a:r>
            <a:br>
              <a:rPr lang="ru-RU" sz="2400" smtClean="0"/>
            </a:br>
            <a:r>
              <a:rPr lang="ru-RU" sz="2400" smtClean="0"/>
              <a:t>2 – разработать корпус часов-будильника с учетом простоты изготовления из подручных материалов в условиях радиокружка с минимальным набором инструментов или в домашних условиях.</a:t>
            </a:r>
            <a:endParaRPr lang="ru-RU" sz="2400" b="1" smtClean="0"/>
          </a:p>
        </p:txBody>
      </p:sp>
      <p:sp>
        <p:nvSpPr>
          <p:cNvPr id="16386" name="Заголовок 1"/>
          <p:cNvSpPr txBox="1">
            <a:spLocks/>
          </p:cNvSpPr>
          <p:nvPr/>
        </p:nvSpPr>
        <p:spPr bwMode="auto">
          <a:xfrm>
            <a:off x="684213" y="261938"/>
            <a:ext cx="7704137" cy="865187"/>
          </a:xfrm>
          <a:prstGeom prst="rect">
            <a:avLst/>
          </a:prstGeom>
          <a:noFill/>
          <a:ln w="9525">
            <a:noFill/>
            <a:miter lim="800000"/>
            <a:headEnd/>
            <a:tailEnd/>
          </a:ln>
        </p:spPr>
        <p:txBody>
          <a:bodyPr anchor="ctr"/>
          <a:lstStyle/>
          <a:p>
            <a:pPr algn="ctr"/>
            <a:r>
              <a:rPr lang="ru-RU" sz="2400" b="1">
                <a:latin typeface="Calibri" pitchFamily="34" charset="0"/>
              </a:rPr>
              <a:t>Техническое задание.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088" y="1052513"/>
            <a:ext cx="7705725" cy="5472112"/>
          </a:xfrm>
        </p:spPr>
        <p:txBody>
          <a:bodyPr rtlCol="0">
            <a:normAutofit fontScale="90000"/>
          </a:bodyPr>
          <a:lstStyle/>
          <a:p>
            <a:pPr algn="l" fontAlgn="auto">
              <a:spcAft>
                <a:spcPts val="0"/>
              </a:spcAft>
              <a:defRPr/>
            </a:pPr>
            <a:r>
              <a:rPr lang="ru-RU" sz="2000" dirty="0" smtClean="0"/>
              <a:t>За </a:t>
            </a:r>
            <a:r>
              <a:rPr lang="ru-RU" sz="2000" dirty="0"/>
              <a:t>основу конструкции была взята схема китайского </a:t>
            </a:r>
            <a:r>
              <a:rPr lang="ru-RU" sz="2000" dirty="0" err="1"/>
              <a:t>радиоконструктора</a:t>
            </a:r>
            <a:r>
              <a:rPr lang="ru-RU" sz="2000" dirty="0"/>
              <a:t> на основе микроконтроллера AT89C2051. Данный </a:t>
            </a:r>
            <a:r>
              <a:rPr lang="ru-RU" sz="2000" dirty="0" err="1"/>
              <a:t>радиоконструктор</a:t>
            </a:r>
            <a:r>
              <a:rPr lang="ru-RU" sz="2000" dirty="0"/>
              <a:t> отличается предельной простотой и содержит всего 23 детали включая печатную плату, при этом имеет в себе функции часов реального времени, секундомера, таймера обратного отсчета, также имеет два независимых будильника. На случай пропадания напряжения питания, в конструкции </a:t>
            </a:r>
            <a:r>
              <a:rPr lang="ru-RU" sz="2000" dirty="0" smtClean="0"/>
              <a:t>предусмотрено </a:t>
            </a:r>
            <a:r>
              <a:rPr lang="ru-RU" sz="2000" dirty="0"/>
              <a:t>питание микроконтроллера от двух или трех 316-х (</a:t>
            </a:r>
            <a:r>
              <a:rPr lang="ru-RU" sz="2000" dirty="0" smtClean="0"/>
              <a:t>АА) </a:t>
            </a:r>
            <a:r>
              <a:rPr lang="ru-RU" sz="2000" dirty="0" err="1" smtClean="0"/>
              <a:t>полуторавольтовых</a:t>
            </a:r>
            <a:r>
              <a:rPr lang="ru-RU" sz="2000" dirty="0" smtClean="0"/>
              <a:t> </a:t>
            </a:r>
            <a:r>
              <a:rPr lang="ru-RU" sz="2000" dirty="0"/>
              <a:t>элементов для того, чтобы показания часов не сбрасывались и продолжали работать будильники.</a:t>
            </a:r>
            <a:br>
              <a:rPr lang="ru-RU" sz="2000" dirty="0"/>
            </a:br>
            <a:r>
              <a:rPr lang="ru-RU" sz="2000" dirty="0" smtClean="0"/>
              <a:t/>
            </a:r>
            <a:br>
              <a:rPr lang="ru-RU" sz="2000" dirty="0" smtClean="0"/>
            </a:br>
            <a:r>
              <a:rPr lang="ru-RU" sz="2000" dirty="0" smtClean="0"/>
              <a:t>Так </a:t>
            </a:r>
            <a:r>
              <a:rPr lang="ru-RU" sz="2000" dirty="0"/>
              <a:t>как светодиодный </a:t>
            </a:r>
            <a:r>
              <a:rPr lang="ru-RU" sz="2000" dirty="0" err="1"/>
              <a:t>семисегментный</a:t>
            </a:r>
            <a:r>
              <a:rPr lang="ru-RU" sz="2000" dirty="0"/>
              <a:t> индикатор данного </a:t>
            </a:r>
            <a:r>
              <a:rPr lang="ru-RU" sz="2000" dirty="0" err="1"/>
              <a:t>радиоконструктора</a:t>
            </a:r>
            <a:r>
              <a:rPr lang="ru-RU" sz="2000" dirty="0"/>
              <a:t> имеет очень маленькие размеры, высота отображаемых им цифр равна около 20 мм, то нами было принято решение изготовить самодельный светодиодный индикатор с высотой цифр 115 мм. Для этого были добавлены транзисторные ключи</a:t>
            </a:r>
            <a:r>
              <a:rPr lang="ru-RU" sz="2000" dirty="0" smtClean="0"/>
              <a:t>, </a:t>
            </a:r>
            <a:r>
              <a:rPr lang="ru-RU" sz="2000" dirty="0"/>
              <a:t>в каждый сегмент индикатора установлено по четыре светодиода, а так как светодиоды оказались излишне яркими, то было принято решение добавить в схему регулятор яркости.</a:t>
            </a:r>
            <a:r>
              <a:rPr lang="ru-RU" sz="1600" dirty="0"/>
              <a:t/>
            </a:r>
            <a:br>
              <a:rPr lang="ru-RU" sz="1600" dirty="0"/>
            </a:br>
            <a:endParaRPr lang="ru-RU" sz="1600" dirty="0"/>
          </a:p>
        </p:txBody>
      </p:sp>
      <p:sp>
        <p:nvSpPr>
          <p:cNvPr id="17410" name="Заголовок 1"/>
          <p:cNvSpPr txBox="1">
            <a:spLocks/>
          </p:cNvSpPr>
          <p:nvPr/>
        </p:nvSpPr>
        <p:spPr bwMode="auto">
          <a:xfrm>
            <a:off x="714375" y="333375"/>
            <a:ext cx="7705725" cy="574675"/>
          </a:xfrm>
          <a:prstGeom prst="rect">
            <a:avLst/>
          </a:prstGeom>
          <a:noFill/>
          <a:ln w="9525">
            <a:noFill/>
            <a:miter lim="800000"/>
            <a:headEnd/>
            <a:tailEnd/>
          </a:ln>
        </p:spPr>
        <p:txBody>
          <a:bodyPr anchor="ctr"/>
          <a:lstStyle/>
          <a:p>
            <a:pPr algn="ctr"/>
            <a:r>
              <a:rPr lang="ru-RU" sz="2400" b="1">
                <a:latin typeface="Calibri" pitchFamily="34" charset="0"/>
              </a:rPr>
              <a:t>Выбор схемы.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txBox="1">
            <a:spLocks/>
          </p:cNvSpPr>
          <p:nvPr/>
        </p:nvSpPr>
        <p:spPr bwMode="auto">
          <a:xfrm>
            <a:off x="681038" y="188913"/>
            <a:ext cx="7704137" cy="576262"/>
          </a:xfrm>
          <a:prstGeom prst="rect">
            <a:avLst/>
          </a:prstGeom>
          <a:noFill/>
          <a:ln w="9525">
            <a:noFill/>
            <a:miter lim="800000"/>
            <a:headEnd/>
            <a:tailEnd/>
          </a:ln>
        </p:spPr>
        <p:txBody>
          <a:bodyPr anchor="ctr"/>
          <a:lstStyle/>
          <a:p>
            <a:pPr algn="ctr"/>
            <a:r>
              <a:rPr lang="ru-RU" sz="2400" b="1">
                <a:latin typeface="Calibri" pitchFamily="34" charset="0"/>
              </a:rPr>
              <a:t>Принципиальная схема радиоконструктора</a:t>
            </a:r>
            <a:r>
              <a:rPr lang="ru-RU" sz="2400">
                <a:latin typeface="Calibri" pitchFamily="34" charset="0"/>
              </a:rPr>
              <a:t>.</a:t>
            </a:r>
          </a:p>
        </p:txBody>
      </p:sp>
      <p:pic>
        <p:nvPicPr>
          <p:cNvPr id="18434" name="Picture 2" descr="C:\Users\Пользователь1\Desktop\26 апреля Комаров\часы\исходные файлы\схема моя.GIF"/>
          <p:cNvPicPr>
            <a:picLocks noChangeAspect="1" noChangeArrowheads="1"/>
          </p:cNvPicPr>
          <p:nvPr/>
        </p:nvPicPr>
        <p:blipFill>
          <a:blip r:embed="rId2"/>
          <a:srcRect/>
          <a:stretch>
            <a:fillRect/>
          </a:stretch>
        </p:blipFill>
        <p:spPr bwMode="auto">
          <a:xfrm>
            <a:off x="1203325" y="800100"/>
            <a:ext cx="6737350" cy="5078413"/>
          </a:xfrm>
          <a:prstGeom prst="rect">
            <a:avLst/>
          </a:prstGeom>
          <a:noFill/>
          <a:ln w="9525">
            <a:noFill/>
            <a:miter lim="800000"/>
            <a:headEnd/>
            <a:tailEnd/>
          </a:ln>
        </p:spPr>
      </p:pic>
      <p:sp>
        <p:nvSpPr>
          <p:cNvPr id="18435" name="TextBox 1"/>
          <p:cNvSpPr txBox="1">
            <a:spLocks noChangeArrowheads="1"/>
          </p:cNvSpPr>
          <p:nvPr/>
        </p:nvSpPr>
        <p:spPr bwMode="auto">
          <a:xfrm>
            <a:off x="250825" y="5949950"/>
            <a:ext cx="8785225" cy="646113"/>
          </a:xfrm>
          <a:prstGeom prst="rect">
            <a:avLst/>
          </a:prstGeom>
          <a:noFill/>
          <a:ln w="9525">
            <a:noFill/>
            <a:miter lim="800000"/>
            <a:headEnd/>
            <a:tailEnd/>
          </a:ln>
        </p:spPr>
        <p:txBody>
          <a:bodyPr>
            <a:spAutoFit/>
          </a:bodyPr>
          <a:lstStyle/>
          <a:p>
            <a:r>
              <a:rPr lang="ru-RU">
                <a:latin typeface="Calibri" pitchFamily="34" charset="0"/>
              </a:rPr>
              <a:t>Изначально к выводам «К1», «К2», «К3», «К4», «</a:t>
            </a:r>
            <a:r>
              <a:rPr lang="en-US">
                <a:latin typeface="Calibri" pitchFamily="34" charset="0"/>
              </a:rPr>
              <a:t>a</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b</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c</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d</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e</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f</a:t>
            </a:r>
            <a:r>
              <a:rPr lang="ru-RU">
                <a:latin typeface="Calibri" pitchFamily="34" charset="0"/>
              </a:rPr>
              <a:t>»</a:t>
            </a:r>
            <a:r>
              <a:rPr lang="en-US">
                <a:latin typeface="Calibri" pitchFamily="34" charset="0"/>
              </a:rPr>
              <a:t>, </a:t>
            </a:r>
            <a:r>
              <a:rPr lang="ru-RU">
                <a:latin typeface="Calibri" pitchFamily="34" charset="0"/>
              </a:rPr>
              <a:t>«</a:t>
            </a:r>
            <a:r>
              <a:rPr lang="en-US">
                <a:latin typeface="Calibri" pitchFamily="34" charset="0"/>
              </a:rPr>
              <a:t>g</a:t>
            </a:r>
            <a:r>
              <a:rPr lang="ru-RU">
                <a:latin typeface="Calibri" pitchFamily="34" charset="0"/>
              </a:rPr>
              <a:t>»</a:t>
            </a:r>
            <a:r>
              <a:rPr lang="en-US">
                <a:latin typeface="Calibri" pitchFamily="34" charset="0"/>
              </a:rPr>
              <a:t>, </a:t>
            </a:r>
            <a:r>
              <a:rPr lang="ru-RU">
                <a:latin typeface="Calibri" pitchFamily="34" charset="0"/>
              </a:rPr>
              <a:t>«точки» подключался индикатор 4402</a:t>
            </a:r>
            <a:r>
              <a:rPr lang="en-US">
                <a:latin typeface="Calibri" pitchFamily="34" charset="0"/>
              </a:rPr>
              <a:t>AS</a:t>
            </a:r>
            <a:r>
              <a:rPr lang="ru-RU">
                <a:latin typeface="Calibri" pitchFamily="34" charset="0"/>
              </a:rPr>
              <a:t> из набора радиоконструктора (см. следующий слайд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txBox="1">
            <a:spLocks/>
          </p:cNvSpPr>
          <p:nvPr/>
        </p:nvSpPr>
        <p:spPr bwMode="auto">
          <a:xfrm>
            <a:off x="222250" y="404813"/>
            <a:ext cx="4446588" cy="1562100"/>
          </a:xfrm>
          <a:prstGeom prst="rect">
            <a:avLst/>
          </a:prstGeom>
          <a:noFill/>
          <a:ln w="9525">
            <a:noFill/>
            <a:miter lim="800000"/>
            <a:headEnd/>
            <a:tailEnd/>
          </a:ln>
        </p:spPr>
        <p:txBody>
          <a:bodyPr anchor="ctr"/>
          <a:lstStyle/>
          <a:p>
            <a:pPr algn="ctr"/>
            <a:r>
              <a:rPr lang="ru-RU" sz="2800" b="1">
                <a:latin typeface="Calibri" pitchFamily="34" charset="0"/>
              </a:rPr>
              <a:t>Схема индикатора 4402</a:t>
            </a:r>
            <a:r>
              <a:rPr lang="en-US" sz="2800" b="1">
                <a:latin typeface="Calibri" pitchFamily="34" charset="0"/>
              </a:rPr>
              <a:t>AS</a:t>
            </a:r>
            <a:endParaRPr lang="ru-RU" sz="2800" b="1">
              <a:latin typeface="Calibri" pitchFamily="34" charset="0"/>
            </a:endParaRPr>
          </a:p>
          <a:p>
            <a:pPr algn="ctr"/>
            <a:r>
              <a:rPr lang="ru-RU" sz="2800" b="1">
                <a:latin typeface="Calibri" pitchFamily="34" charset="0"/>
              </a:rPr>
              <a:t>и схема сегмента самодельного индикатора</a:t>
            </a:r>
            <a:r>
              <a:rPr lang="ru-RU" sz="2800">
                <a:latin typeface="Calibri" pitchFamily="34" charset="0"/>
              </a:rPr>
              <a:t>.</a:t>
            </a:r>
          </a:p>
        </p:txBody>
      </p:sp>
      <p:pic>
        <p:nvPicPr>
          <p:cNvPr id="19458" name="Picture 2" descr="C:\Users\Пользователь1\Desktop\26 апреля Комаров\часы\исходные файлы\4402AS.GIF"/>
          <p:cNvPicPr>
            <a:picLocks noChangeAspect="1" noChangeArrowheads="1"/>
          </p:cNvPicPr>
          <p:nvPr/>
        </p:nvPicPr>
        <p:blipFill>
          <a:blip r:embed="rId2"/>
          <a:srcRect/>
          <a:stretch>
            <a:fillRect/>
          </a:stretch>
        </p:blipFill>
        <p:spPr bwMode="auto">
          <a:xfrm>
            <a:off x="323850" y="3719513"/>
            <a:ext cx="8583613" cy="2881312"/>
          </a:xfrm>
          <a:prstGeom prst="rect">
            <a:avLst/>
          </a:prstGeom>
          <a:noFill/>
          <a:ln w="9525">
            <a:noFill/>
            <a:miter lim="800000"/>
            <a:headEnd/>
            <a:tailEnd/>
          </a:ln>
        </p:spPr>
      </p:pic>
      <p:sp>
        <p:nvSpPr>
          <p:cNvPr id="19459" name="TextBox 1"/>
          <p:cNvSpPr txBox="1">
            <a:spLocks noChangeArrowheads="1"/>
          </p:cNvSpPr>
          <p:nvPr/>
        </p:nvSpPr>
        <p:spPr bwMode="auto">
          <a:xfrm>
            <a:off x="417513" y="1963738"/>
            <a:ext cx="4184650" cy="1754187"/>
          </a:xfrm>
          <a:prstGeom prst="rect">
            <a:avLst/>
          </a:prstGeom>
          <a:noFill/>
          <a:ln w="9525">
            <a:noFill/>
            <a:miter lim="800000"/>
            <a:headEnd/>
            <a:tailEnd/>
          </a:ln>
        </p:spPr>
        <p:txBody>
          <a:bodyPr>
            <a:spAutoFit/>
          </a:bodyPr>
          <a:lstStyle/>
          <a:p>
            <a:r>
              <a:rPr lang="ru-RU">
                <a:latin typeface="Calibri" pitchFamily="34" charset="0"/>
              </a:rPr>
              <a:t>Каждый сегмент индикатора в нашем случае представляет собой четыре светодиода соединенных попарно параллельно-последовательно. Все светодиоды должны быть одинаковые (в идеале – из одной партии).</a:t>
            </a:r>
          </a:p>
        </p:txBody>
      </p:sp>
      <p:pic>
        <p:nvPicPr>
          <p:cNvPr id="19460" name="Picture 2" descr="C:\Users\Пользователь1\Desktop\26 апреля Комаров\часы\исходные файлы\сегмент самодельный.GIF"/>
          <p:cNvPicPr>
            <a:picLocks noChangeAspect="1" noChangeArrowheads="1"/>
          </p:cNvPicPr>
          <p:nvPr/>
        </p:nvPicPr>
        <p:blipFill>
          <a:blip r:embed="rId3"/>
          <a:srcRect/>
          <a:stretch>
            <a:fillRect/>
          </a:stretch>
        </p:blipFill>
        <p:spPr bwMode="auto">
          <a:xfrm>
            <a:off x="4668838" y="476250"/>
            <a:ext cx="4238625" cy="29813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txBox="1">
            <a:spLocks/>
          </p:cNvSpPr>
          <p:nvPr/>
        </p:nvSpPr>
        <p:spPr bwMode="auto">
          <a:xfrm>
            <a:off x="708025" y="333375"/>
            <a:ext cx="7704138" cy="574675"/>
          </a:xfrm>
          <a:prstGeom prst="rect">
            <a:avLst/>
          </a:prstGeom>
          <a:noFill/>
          <a:ln w="9525">
            <a:noFill/>
            <a:miter lim="800000"/>
            <a:headEnd/>
            <a:tailEnd/>
          </a:ln>
        </p:spPr>
        <p:txBody>
          <a:bodyPr anchor="ctr"/>
          <a:lstStyle/>
          <a:p>
            <a:pPr algn="ctr"/>
            <a:r>
              <a:rPr lang="ru-RU" sz="2400" b="1">
                <a:latin typeface="Calibri" pitchFamily="34" charset="0"/>
              </a:rPr>
              <a:t>Схемные доработки радиоконструктора.</a:t>
            </a:r>
          </a:p>
        </p:txBody>
      </p:sp>
      <p:sp>
        <p:nvSpPr>
          <p:cNvPr id="20482" name="TextBox 1"/>
          <p:cNvSpPr txBox="1">
            <a:spLocks noChangeArrowheads="1"/>
          </p:cNvSpPr>
          <p:nvPr/>
        </p:nvSpPr>
        <p:spPr bwMode="auto">
          <a:xfrm>
            <a:off x="5948363" y="4013200"/>
            <a:ext cx="2786062" cy="2584450"/>
          </a:xfrm>
          <a:prstGeom prst="rect">
            <a:avLst/>
          </a:prstGeom>
          <a:noFill/>
          <a:ln w="9525">
            <a:noFill/>
            <a:miter lim="800000"/>
            <a:headEnd/>
            <a:tailEnd/>
          </a:ln>
        </p:spPr>
        <p:txBody>
          <a:bodyPr>
            <a:spAutoFit/>
          </a:bodyPr>
          <a:lstStyle/>
          <a:p>
            <a:pPr algn="just"/>
            <a:r>
              <a:rPr lang="ru-RU">
                <a:latin typeface="Calibri" pitchFamily="34" charset="0"/>
              </a:rPr>
              <a:t>На схеме изображены транзисторные ключи, подключаемые к анодам индикатора (анодных ключей в нашей схеме - 8 штук) и к его катодам (катодных ключей – 4 штуки), а также регулятор яркости.</a:t>
            </a:r>
          </a:p>
        </p:txBody>
      </p:sp>
      <p:pic>
        <p:nvPicPr>
          <p:cNvPr id="20483" name="Picture 2" descr="C:\Users\Пользователь1\Desktop\26 апреля Комаров\часы\исходные файлы\Анодный и катодный ключи.GIF"/>
          <p:cNvPicPr>
            <a:picLocks noChangeAspect="1" noChangeArrowheads="1"/>
          </p:cNvPicPr>
          <p:nvPr/>
        </p:nvPicPr>
        <p:blipFill>
          <a:blip r:embed="rId3"/>
          <a:srcRect/>
          <a:stretch>
            <a:fillRect/>
          </a:stretch>
        </p:blipFill>
        <p:spPr bwMode="auto">
          <a:xfrm>
            <a:off x="311150" y="1117600"/>
            <a:ext cx="5413375" cy="5334000"/>
          </a:xfrm>
          <a:prstGeom prst="rect">
            <a:avLst/>
          </a:prstGeom>
          <a:noFill/>
          <a:ln w="9525">
            <a:noFill/>
            <a:miter lim="800000"/>
            <a:headEnd/>
            <a:tailEnd/>
          </a:ln>
        </p:spPr>
      </p:pic>
      <p:pic>
        <p:nvPicPr>
          <p:cNvPr id="20484" name="Picture 3" descr="C:\Users\Пользователь1\Desktop\26 апреля Комаров\часы\исходные файлы\Регулятор яркости.GIF"/>
          <p:cNvPicPr>
            <a:picLocks noChangeAspect="1" noChangeArrowheads="1"/>
          </p:cNvPicPr>
          <p:nvPr/>
        </p:nvPicPr>
        <p:blipFill>
          <a:blip r:embed="rId4"/>
          <a:srcRect/>
          <a:stretch>
            <a:fillRect/>
          </a:stretch>
        </p:blipFill>
        <p:spPr bwMode="auto">
          <a:xfrm>
            <a:off x="5969000" y="1117600"/>
            <a:ext cx="2635250" cy="2895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txBox="1">
            <a:spLocks/>
          </p:cNvSpPr>
          <p:nvPr/>
        </p:nvSpPr>
        <p:spPr bwMode="auto">
          <a:xfrm>
            <a:off x="755650" y="333375"/>
            <a:ext cx="7704138" cy="574675"/>
          </a:xfrm>
          <a:prstGeom prst="rect">
            <a:avLst/>
          </a:prstGeom>
          <a:noFill/>
          <a:ln w="9525">
            <a:noFill/>
            <a:miter lim="800000"/>
            <a:headEnd/>
            <a:tailEnd/>
          </a:ln>
        </p:spPr>
        <p:txBody>
          <a:bodyPr anchor="ctr"/>
          <a:lstStyle/>
          <a:p>
            <a:pPr algn="ctr"/>
            <a:r>
              <a:rPr lang="ru-RU" sz="2400" b="1">
                <a:latin typeface="Calibri" pitchFamily="34" charset="0"/>
              </a:rPr>
              <a:t>Внешний вид часов-будильника.</a:t>
            </a:r>
          </a:p>
        </p:txBody>
      </p:sp>
      <p:pic>
        <p:nvPicPr>
          <p:cNvPr id="22530" name="Picture 2" descr="C:\Users\Пользователь1\Desktop\26 апреля Комаров\часы\исходные файлы\внешний вид.jpg"/>
          <p:cNvPicPr>
            <a:picLocks noChangeAspect="1" noChangeArrowheads="1"/>
          </p:cNvPicPr>
          <p:nvPr/>
        </p:nvPicPr>
        <p:blipFill>
          <a:blip r:embed="rId2"/>
          <a:srcRect/>
          <a:stretch>
            <a:fillRect/>
          </a:stretch>
        </p:blipFill>
        <p:spPr bwMode="auto">
          <a:xfrm>
            <a:off x="146050" y="1341438"/>
            <a:ext cx="8829675" cy="47577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txBox="1">
            <a:spLocks/>
          </p:cNvSpPr>
          <p:nvPr/>
        </p:nvSpPr>
        <p:spPr bwMode="auto">
          <a:xfrm>
            <a:off x="765175" y="188913"/>
            <a:ext cx="7704138" cy="576262"/>
          </a:xfrm>
          <a:prstGeom prst="rect">
            <a:avLst/>
          </a:prstGeom>
          <a:noFill/>
          <a:ln w="9525">
            <a:noFill/>
            <a:miter lim="800000"/>
            <a:headEnd/>
            <a:tailEnd/>
          </a:ln>
        </p:spPr>
        <p:txBody>
          <a:bodyPr anchor="ctr"/>
          <a:lstStyle/>
          <a:p>
            <a:pPr algn="ctr"/>
            <a:r>
              <a:rPr lang="ru-RU" sz="2400" b="1">
                <a:latin typeface="Calibri" pitchFamily="34" charset="0"/>
              </a:rPr>
              <a:t>Вид на самодельный индикатор внутри корпуса.</a:t>
            </a:r>
          </a:p>
        </p:txBody>
      </p:sp>
      <p:sp>
        <p:nvSpPr>
          <p:cNvPr id="23554" name="TextBox 5"/>
          <p:cNvSpPr txBox="1">
            <a:spLocks noChangeArrowheads="1"/>
          </p:cNvSpPr>
          <p:nvPr/>
        </p:nvSpPr>
        <p:spPr bwMode="auto">
          <a:xfrm>
            <a:off x="368300" y="5751513"/>
            <a:ext cx="8496300" cy="923925"/>
          </a:xfrm>
          <a:prstGeom prst="rect">
            <a:avLst/>
          </a:prstGeom>
          <a:noFill/>
          <a:ln w="9525">
            <a:noFill/>
            <a:miter lim="800000"/>
            <a:headEnd/>
            <a:tailEnd/>
          </a:ln>
        </p:spPr>
        <p:txBody>
          <a:bodyPr>
            <a:spAutoFit/>
          </a:bodyPr>
          <a:lstStyle/>
          <a:p>
            <a:r>
              <a:rPr lang="ru-RU">
                <a:latin typeface="Calibri" pitchFamily="34" charset="0"/>
              </a:rPr>
              <a:t>Корпус, а также платы транзисторных ключей и регулятора яркости самостоятельно разработаны и изготовлены Гарбузовой Дианой Богдановной. В качестве материала для корпуса была выбрана фанера толщиной 8 мм.</a:t>
            </a:r>
          </a:p>
        </p:txBody>
      </p:sp>
      <p:pic>
        <p:nvPicPr>
          <p:cNvPr id="23555" name="Picture 2" descr="C:\Users\Пользователь1\Desktop\26 апреля Комаров\часы\исходные файлы\вид на индикатор изнутри.jpg"/>
          <p:cNvPicPr>
            <a:picLocks noChangeAspect="1" noChangeArrowheads="1"/>
          </p:cNvPicPr>
          <p:nvPr/>
        </p:nvPicPr>
        <p:blipFill>
          <a:blip r:embed="rId2"/>
          <a:srcRect/>
          <a:stretch>
            <a:fillRect/>
          </a:stretch>
        </p:blipFill>
        <p:spPr bwMode="auto">
          <a:xfrm>
            <a:off x="501650" y="852488"/>
            <a:ext cx="8174038" cy="48529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705</Words>
  <Application>Microsoft Office PowerPoint</Application>
  <PresentationFormat>On-screen Show (4:3)</PresentationFormat>
  <Paragraphs>50</Paragraphs>
  <Slides>13</Slides>
  <Notes>1</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13</vt:i4>
      </vt:variant>
    </vt:vector>
  </HeadingPairs>
  <TitlesOfParts>
    <vt:vector size="16" baseType="lpstr">
      <vt:lpstr>Calibri</vt:lpstr>
      <vt:lpstr>Arial</vt:lpstr>
      <vt:lpstr>Тема Office</vt:lpstr>
      <vt:lpstr>Электронные часы-будильник с регулятором яркости</vt:lpstr>
      <vt:lpstr>Постановка задачи.  Требуется разработать конструкцию часов-будильника в качестве практической конструкции для повторения учениками в радиокружках, а также в домашних условиях, которая может питаться напряжением 4,5…5 вольт от USB-зарядного устройства для сотового телефона.</vt:lpstr>
      <vt:lpstr>1 – разработать схему часов-будильника, которая должна быть прежде всего простой в изготовлении и доступной в повторении любому школьнику, при настройке не требовала применения никаких измерительных приборов, не имела в своем составе дорогих или дефицитных радиодеталей и конструкционных материалов, соответствовала параметрам аналогичных промышленных часов-будильников.  2 – разработать корпус часов-будильника с учетом простоты изготовления из подручных материалов в условиях радиокружка с минимальным набором инструментов или в домашних условиях.</vt:lpstr>
      <vt:lpstr>За основу конструкции была взята схема китайского радиоконструктора на основе микроконтроллера AT89C2051. Данный радиоконструктор отличается предельной простотой и содержит всего 23 детали включая печатную плату, при этом имеет в себе функции часов реального времени, секундомера, таймера обратного отсчета, также имеет два независимых будильника. На случай пропадания напряжения питания, в конструкции предусмотрено питание микроконтроллера от двух или трех 316-х (АА) полуторавольтовых элементов для того, чтобы показания часов не сбрасывались и продолжали работать будильники.  Так как светодиодный семисегментный индикатор данного радиоконструктора имеет очень маленькие размеры, высота отображаемых им цифр равна около 20 мм, то нами было принято решение изготовить самодельный светодиодный индикатор с высотой цифр 115 мм. Для этого были добавлены транзисторные ключи, в каждый сегмент индикатора установлено по четыре светодиода, а так как светодиоды оказались излишне яркими, то было принято решение добавить в схему регулятор яркости. </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Самодельный УКВ (FM) радиоприемник  вещательного диапазона 88...108 МГц</dc:title>
  <dc:creator>Пользователь1</dc:creator>
  <cp:lastModifiedBy>Сергей Комаров</cp:lastModifiedBy>
  <cp:revision>53</cp:revision>
  <dcterms:created xsi:type="dcterms:W3CDTF">2024-04-25T12:02:03Z</dcterms:created>
  <dcterms:modified xsi:type="dcterms:W3CDTF">2024-05-08T11:59:07Z</dcterms:modified>
</cp:coreProperties>
</file>