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3" r:id="rId12"/>
    <p:sldId id="267" r:id="rId13"/>
    <p:sldId id="268" r:id="rId14"/>
    <p:sldId id="271" r:id="rId15"/>
    <p:sldId id="272" r:id="rId16"/>
    <p:sldId id="269" r:id="rId17"/>
    <p:sldId id="270" r:id="rId18"/>
  </p:sldIdLst>
  <p:sldSz cx="9144000" cy="6858000" type="screen4x3"/>
  <p:notesSz cx="12192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250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-8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ker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kern="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6A257FD-2A5B-4160-ACA6-1142CB60B4A4}" type="datetimeFigureOut">
              <a:rPr lang="ru-RU"/>
              <a:pPr>
                <a:defRPr/>
              </a:pPr>
              <a:t>08.05.2024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52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ker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kern="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538D719-744B-4460-9668-3FB1F7746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F6C4CF-927E-4FC3-A014-A15196A6028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0"/>
          <p:cNvGrpSpPr/>
          <p:nvPr/>
        </p:nvGrpSpPr>
        <p:grpSpPr bwMode="auto">
          <a:xfrm>
            <a:off x="1" y="1"/>
            <a:ext cx="1728788" cy="6858001"/>
            <a:chOff x="0" y="0"/>
            <a:chExt cx="2305051" cy="6858001"/>
          </a:xfrm>
          <a:gradFill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</a:gra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 extrusionOk="0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 extrusionOk="0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 extrusionOk="0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7"/>
            <p:cNvSpPr/>
            <p:nvPr/>
          </p:nvSpPr>
          <p:spPr bwMode="auto">
            <a:xfrm>
              <a:off x="1743075" y="4763"/>
              <a:ext cx="419100" cy="522287"/>
            </a:xfrm>
            <a:custGeom>
              <a:avLst/>
              <a:gdLst/>
              <a:ahLst/>
              <a:cxnLst/>
              <a:rect l="0" t="0" r="r" b="b"/>
              <a:pathLst>
                <a:path w="264" h="329" extrusionOk="0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 extrusionOk="0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2"/>
            <p:cNvSpPr/>
            <p:nvPr/>
          </p:nvSpPr>
          <p:spPr bwMode="auto">
            <a:xfrm>
              <a:off x="738188" y="5622924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 extrusionOk="0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647700" y="5480049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 extrusionOk="0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 extrusionOk="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 extrusionOk="0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 extrusionOk="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 extrusionOk="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 extrusionOk="0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7" cy="160338"/>
            </a:xfrm>
            <a:custGeom>
              <a:avLst/>
              <a:gdLst/>
              <a:ahLst/>
              <a:cxnLst/>
              <a:rect l="0" t="0" r="r" b="b"/>
              <a:pathLst>
                <a:path w="35" h="34" extrusionOk="0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8"/>
            <p:cNvSpPr/>
            <p:nvPr/>
          </p:nvSpPr>
          <p:spPr bwMode="auto">
            <a:xfrm>
              <a:off x="595313" y="4763"/>
              <a:ext cx="638175" cy="4025899"/>
            </a:xfrm>
            <a:custGeom>
              <a:avLst/>
              <a:gdLst/>
              <a:ahLst/>
              <a:cxnLst/>
              <a:rect l="0" t="0" r="r" b="b"/>
              <a:pathLst>
                <a:path w="402" h="2536" extrusionOk="0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49"/>
            </a:xfrm>
            <a:custGeom>
              <a:avLst/>
              <a:gdLst/>
              <a:ahLst/>
              <a:cxnLst/>
              <a:rect l="0" t="0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 extrusionOk="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238125" y="3883024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 extrusionOk="0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 extrusionOk="0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47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 extrusionOk="0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1624013" y="4867274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709738" y="5764212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 extrusionOk="0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 extrusionOk="0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 extrusionOk="0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407319" y="1122363"/>
            <a:ext cx="6593681" cy="2387600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407319" y="3602038"/>
            <a:ext cx="6593681" cy="1655762"/>
          </a:xfrm>
        </p:spPr>
        <p:txBody>
          <a:bodyPr/>
          <a:lstStyle>
            <a:lvl1pPr marL="0" indent="0" algn="l">
              <a:buNone/>
              <a:defRPr sz="1500" cap="all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60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600" y="541020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98BCE-D24A-41F8-ADAB-527F3ADA4B0A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6525" y="5410200"/>
            <a:ext cx="3844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3150" y="5410200"/>
            <a:ext cx="577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7D77D-20B9-4234-8F2A-008ACE4A2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анорамная фотография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56058" y="4304665"/>
            <a:ext cx="7434266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856058" y="606426"/>
            <a:ext cx="7434266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>
              <a:buNone/>
              <a:defRPr lang="en-US" sz="24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56024" y="5124020"/>
            <a:ext cx="7433144" cy="68247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FFA6A-F7E8-416E-AFD8-9BAC33CA3401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DC4A3-EDB9-4B8D-AC3C-65748414F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и подпис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56093" y="609600"/>
            <a:ext cx="7429466" cy="3429000"/>
          </a:xfrm>
        </p:spPr>
        <p:txBody>
          <a:bodyPr/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56058" y="4419600"/>
            <a:ext cx="7428344" cy="1371599"/>
          </a:xfrm>
        </p:spPr>
        <p:txBody>
          <a:bodyPr anchor="ctr"/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54908-9F4E-4DC0-B6CC-ED12713B1F44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B7DED-FCBE-4EAC-B380-589E440D0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Цитата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59"/>
          <p:cNvSpPr txBox="1"/>
          <p:nvPr/>
        </p:nvSpPr>
        <p:spPr bwMode="auto">
          <a:xfrm>
            <a:off x="677863" y="731838"/>
            <a:ext cx="457200" cy="585787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spcBef>
                <a:spcPts val="0"/>
              </a:spcBef>
              <a:buNone/>
              <a:defRPr sz="3200" b="0" cap="all">
                <a:ln w="3175" cmpd="sng">
                  <a:noFill/>
                </a:ln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6000" kern="0"/>
              <a:t>“</a:t>
            </a:r>
            <a:endParaRPr sz="2400" kern="0"/>
          </a:p>
        </p:txBody>
      </p:sp>
      <p:sp>
        <p:nvSpPr>
          <p:cNvPr id="6" name="TextBox 60"/>
          <p:cNvSpPr txBox="1"/>
          <p:nvPr/>
        </p:nvSpPr>
        <p:spPr bwMode="auto">
          <a:xfrm>
            <a:off x="7902575" y="2765425"/>
            <a:ext cx="457200" cy="5842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spcBef>
                <a:spcPts val="0"/>
              </a:spcBef>
              <a:buNone/>
              <a:defRPr sz="3200" b="0" cap="all">
                <a:ln w="3175" cmpd="sng">
                  <a:noFill/>
                </a:ln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6000" kern="0"/>
              <a:t>”</a:t>
            </a:r>
            <a:endParaRPr sz="2400" ker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084659" y="609599"/>
            <a:ext cx="6977064" cy="2748428"/>
          </a:xfrm>
        </p:spPr>
        <p:txBody>
          <a:bodyPr/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 bwMode="auto">
          <a:xfrm>
            <a:off x="1290484" y="3365557"/>
            <a:ext cx="6564224" cy="54896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56058" y="4309919"/>
            <a:ext cx="7429502" cy="1489496"/>
          </a:xfrm>
        </p:spPr>
        <p:txBody>
          <a:bodyPr anchor="ctr"/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7E19C-A311-4002-BBE4-A2A5F622750C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4CA86-87FF-4323-A9B3-3C09D670D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арточка имен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56058" y="2134042"/>
            <a:ext cx="7429501" cy="2511835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56023" y="4657655"/>
            <a:ext cx="7428379" cy="1140644"/>
          </a:xfrm>
        </p:spPr>
        <p:txBody>
          <a:bodyPr/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360AB-8180-4D8E-8887-351C5C2D72E8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82ED8-22C8-4EFA-845C-BE731F56D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ри колонк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 bwMode="auto">
          <a:xfrm>
            <a:off x="856060" y="609600"/>
            <a:ext cx="74294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  <a:endParaRPr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 bwMode="auto">
          <a:xfrm>
            <a:off x="845939" y="3360263"/>
            <a:ext cx="2406551" cy="24309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  <a:endParaRPr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3386075" y="2677635"/>
            <a:ext cx="238828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 bwMode="auto">
          <a:xfrm>
            <a:off x="3378160" y="3363435"/>
            <a:ext cx="2396873" cy="24309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  <a:endParaRPr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 bwMode="auto"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 bwMode="auto">
          <a:xfrm>
            <a:off x="5889332" y="3360263"/>
            <a:ext cx="2396226" cy="24309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  <a:endParaRPr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3815F-4FDB-4142-B125-B4938C12C7A6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72FC9-01DA-4D32-8045-DEFC0AA40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толбец с тремя рисункам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 bwMode="auto">
          <a:xfrm>
            <a:off x="856059" y="609600"/>
            <a:ext cx="74294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  <a:endParaRPr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 bwMode="auto">
          <a:xfrm>
            <a:off x="856060" y="2666998"/>
            <a:ext cx="2396430" cy="1524000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>
              <a:buNone/>
              <a:defRPr lang="en-US" sz="15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 bwMode="auto">
          <a:xfrm>
            <a:off x="856060" y="4980859"/>
            <a:ext cx="2396430" cy="81784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  <a:endParaRPr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  <a:endParaRPr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 bwMode="auto">
          <a:xfrm>
            <a:off x="3366790" y="2666998"/>
            <a:ext cx="2399205" cy="1524000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>
              <a:buNone/>
              <a:defRPr lang="en-US" sz="15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 bwMode="auto">
          <a:xfrm>
            <a:off x="3365695" y="4980857"/>
            <a:ext cx="2400300" cy="81034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  <a:endParaRPr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 bwMode="auto"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  <a:endParaRPr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 bwMode="auto">
          <a:xfrm>
            <a:off x="5889332" y="2666998"/>
            <a:ext cx="2396227" cy="1524000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>
              <a:buNone/>
              <a:defRPr lang="en-US" sz="15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 bwMode="auto">
          <a:xfrm>
            <a:off x="5889332" y="4980855"/>
            <a:ext cx="2396226" cy="810345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  <a:endParaRPr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E0124-1B0D-4414-849C-AA7A0639684D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BDB8E-6C5C-48AD-8292-72FB654B6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/>
            <a:r>
              <a:rPr lang="ru-RU"/>
              <a:t>Образец текста</a:t>
            </a:r>
            <a:endParaRPr/>
          </a:p>
          <a:p>
            <a:pPr lvl="1"/>
            <a:r>
              <a:rPr lang="ru-RU"/>
              <a:t>Второй уровень</a:t>
            </a:r>
            <a:endParaRPr/>
          </a:p>
          <a:p>
            <a:pPr lvl="2"/>
            <a:r>
              <a:rPr lang="ru-RU"/>
              <a:t>Третий уровень</a:t>
            </a:r>
            <a:endParaRPr/>
          </a:p>
          <a:p>
            <a:pPr lvl="3"/>
            <a:r>
              <a:rPr lang="ru-RU"/>
              <a:t>Четвертый уровень</a:t>
            </a:r>
            <a:endParaRPr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23436-B25A-46E5-9C0C-790234E14FAB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6DC49-6CE1-4304-9E6C-239E09B0C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/>
          </a:p>
          <a:p>
            <a:pPr lvl="1"/>
            <a:r>
              <a:rPr lang="ru-RU"/>
              <a:t>Второй уровень</a:t>
            </a:r>
            <a:endParaRPr/>
          </a:p>
          <a:p>
            <a:pPr lvl="2"/>
            <a:r>
              <a:rPr lang="ru-RU"/>
              <a:t>Третий уровень</a:t>
            </a:r>
            <a:endParaRPr/>
          </a:p>
          <a:p>
            <a:pPr lvl="3"/>
            <a:r>
              <a:rPr lang="ru-RU"/>
              <a:t>Четвертый уровень</a:t>
            </a:r>
            <a:endParaRPr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21F72-475C-44B5-B2CB-463AC6794617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43ABF-A35D-4159-8760-C0B317EAB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/>
            <a:r>
              <a:rPr lang="ru-RU"/>
              <a:t>Образец текста</a:t>
            </a:r>
            <a:endParaRPr/>
          </a:p>
          <a:p>
            <a:pPr lvl="1"/>
            <a:r>
              <a:rPr lang="ru-RU"/>
              <a:t>Второй уровень</a:t>
            </a:r>
            <a:endParaRPr/>
          </a:p>
          <a:p>
            <a:pPr lvl="2"/>
            <a:r>
              <a:rPr lang="ru-RU"/>
              <a:t>Третий уровень</a:t>
            </a:r>
            <a:endParaRPr/>
          </a:p>
          <a:p>
            <a:pPr lvl="3"/>
            <a:r>
              <a:rPr lang="ru-RU"/>
              <a:t>Четвертый уровень</a:t>
            </a:r>
            <a:endParaRPr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A03D7-801B-48D2-A47E-E38E202AC950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69C4F-0012-4427-89DC-22B8D9D1C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56058" y="1419227"/>
            <a:ext cx="7429500" cy="2852737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6058" y="4424362"/>
            <a:ext cx="7429500" cy="1374776"/>
          </a:xfrm>
        </p:spPr>
        <p:txBody>
          <a:bodyPr/>
          <a:lstStyle>
            <a:lvl1pPr marL="0" indent="0">
              <a:buNone/>
              <a:defRPr sz="1350" cap="all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1F7AC-391E-4E77-90DA-54013BC2AFD8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AACE1-48F5-4189-81FB-0F492BD78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/>
          </a:p>
          <a:p>
            <a:pPr lvl="1"/>
            <a:r>
              <a:rPr lang="ru-RU"/>
              <a:t>Второй уровень</a:t>
            </a:r>
            <a:endParaRPr/>
          </a:p>
          <a:p>
            <a:pPr lvl="2"/>
            <a:r>
              <a:rPr lang="ru-RU"/>
              <a:t>Третий уровень</a:t>
            </a:r>
            <a:endParaRPr/>
          </a:p>
          <a:p>
            <a:pPr lvl="3"/>
            <a:r>
              <a:rPr lang="ru-RU"/>
              <a:t>Четвертый уровень</a:t>
            </a:r>
            <a:endParaRPr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/>
          </a:p>
          <a:p>
            <a:pPr lvl="1"/>
            <a:r>
              <a:rPr lang="ru-RU"/>
              <a:t>Второй уровень</a:t>
            </a:r>
            <a:endParaRPr/>
          </a:p>
          <a:p>
            <a:pPr lvl="2"/>
            <a:r>
              <a:rPr lang="ru-RU"/>
              <a:t>Третий уровень</a:t>
            </a:r>
            <a:endParaRPr/>
          </a:p>
          <a:p>
            <a:pPr lvl="3"/>
            <a:r>
              <a:rPr lang="ru-RU"/>
              <a:t>Четвертый уровень</a:t>
            </a:r>
            <a:endParaRPr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92007-7438-4B29-974B-70B99F54B880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E0004-C224-4D1E-BADB-A33E26CB9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56058" y="619127"/>
            <a:ext cx="74295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27515" y="2249486"/>
            <a:ext cx="3487337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56057" y="3073398"/>
            <a:ext cx="3658793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/>
          </a:p>
          <a:p>
            <a:pPr lvl="1"/>
            <a:r>
              <a:rPr lang="ru-RU"/>
              <a:t>Второй уровень</a:t>
            </a:r>
            <a:endParaRPr/>
          </a:p>
          <a:p>
            <a:pPr lvl="2"/>
            <a:r>
              <a:rPr lang="ru-RU"/>
              <a:t>Третий уровень</a:t>
            </a:r>
            <a:endParaRPr/>
          </a:p>
          <a:p>
            <a:pPr lvl="3"/>
            <a:r>
              <a:rPr lang="ru-RU"/>
              <a:t>Четвертый уровень</a:t>
            </a:r>
            <a:endParaRPr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800606" y="2249485"/>
            <a:ext cx="348495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/>
          </a:p>
          <a:p>
            <a:pPr lvl="1"/>
            <a:r>
              <a:rPr lang="ru-RU"/>
              <a:t>Второй уровень</a:t>
            </a:r>
            <a:endParaRPr/>
          </a:p>
          <a:p>
            <a:pPr lvl="2"/>
            <a:r>
              <a:rPr lang="ru-RU"/>
              <a:t>Третий уровень</a:t>
            </a:r>
            <a:endParaRPr/>
          </a:p>
          <a:p>
            <a:pPr lvl="3"/>
            <a:r>
              <a:rPr lang="ru-RU"/>
              <a:t>Четвертый уровень</a:t>
            </a:r>
            <a:endParaRPr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8A78A-C556-46E8-A2BA-0B149A19A1AF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7149A-D432-40BE-A769-EEBB0E03F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2123F-58A5-44DA-8B94-A09E40066A0D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753BC-A030-499B-9851-29C6BC28E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7EDDF-3ED1-4B01-9354-3A955023ACB2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CE814-26C1-4268-808D-40A319BB4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60029" y="609602"/>
            <a:ext cx="2892028" cy="163988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  <a:endParaRPr/>
          </a:p>
          <a:p>
            <a:pPr lvl="1"/>
            <a:r>
              <a:rPr lang="ru-RU"/>
              <a:t>Второй уровень</a:t>
            </a:r>
            <a:endParaRPr/>
          </a:p>
          <a:p>
            <a:pPr lvl="2"/>
            <a:r>
              <a:rPr lang="ru-RU"/>
              <a:t>Третий уровень</a:t>
            </a:r>
            <a:endParaRPr/>
          </a:p>
          <a:p>
            <a:pPr lvl="3"/>
            <a:r>
              <a:rPr lang="ru-RU"/>
              <a:t>Четвертый уровень</a:t>
            </a:r>
            <a:endParaRPr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58993-5B59-4863-AE6E-9ED17ABB4125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D9BE2-BB46-4790-B00B-BFDFFCD6D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56060" y="609600"/>
            <a:ext cx="4450881" cy="163988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5535541" y="609602"/>
            <a:ext cx="2750018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56058" y="2249486"/>
            <a:ext cx="4450883" cy="354171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31A73-697A-489F-9723-95B0F5569524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E2079-28E1-4838-B841-DD65CDD5D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7"/>
          <p:cNvGrpSpPr>
            <a:grpSpLocks/>
          </p:cNvGrpSpPr>
          <p:nvPr/>
        </p:nvGrpSpPr>
        <p:grpSpPr bwMode="auto">
          <a:xfrm>
            <a:off x="-11113" y="0"/>
            <a:ext cx="9040813" cy="6858000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 bwMode="auto">
            <a:xfrm>
              <a:off x="-14288" y="0"/>
              <a:ext cx="1220788" cy="6858001"/>
              <a:chOff x="-14288" y="0"/>
              <a:chExt cx="1220788" cy="6858001"/>
            </a:xfrm>
            <a:gradFill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 extrusionOk="0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 extrusionOk="0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 extrusionOk="0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 extrusionOk="0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 extrusionOk="0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 extrusionOk="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 extrusionOk="0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 extrusionOk="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49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 extrusionOk="0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 extrusionOk="0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 extrusionOk="0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4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 extrusionOk="0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 extrusionOk="0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2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 extrusionOk="0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 extrusionOk="0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  <p:grpSp>
          <p:nvGrpSpPr>
            <p:cNvPr id="10" name="Group 9"/>
            <p:cNvGrpSpPr/>
            <p:nvPr/>
          </p:nvGrpSpPr>
          <p:grpSpPr bwMode="auto">
            <a:xfrm>
              <a:off x="11364912" y="0"/>
              <a:ext cx="674688" cy="6848476"/>
              <a:chOff x="11364912" y="0"/>
              <a:chExt cx="674688" cy="6848476"/>
            </a:xfrm>
            <a:gradFill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 extrusionOk="0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 extrusionOk="0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599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 extrusionOk="0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 extrusionOk="0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 extrusionOk="0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4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 extrusionOk="0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55663" y="619125"/>
            <a:ext cx="7429500" cy="147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5663" y="2249488"/>
            <a:ext cx="7429500" cy="3541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5592763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788" ker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56F05B-46B1-487A-A8D0-9AD2DA09195A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55663" y="5883275"/>
            <a:ext cx="4679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88" kern="0" cap="all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707313" y="5883275"/>
            <a:ext cx="577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788" ker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71D889-C285-4F5A-B5F0-ED5335809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/>
          <a:cs typeface="Arial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/>
          <a:cs typeface="Arial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/>
          <a:cs typeface="Arial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/>
          <a:cs typeface="Arial" charset="0"/>
        </a:defRPr>
      </a:lvl5pPr>
      <a:lvl6pPr marL="45720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/>
          <a:cs typeface="Arial" charset="0"/>
        </a:defRPr>
      </a:lvl6pPr>
      <a:lvl7pPr marL="91440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/>
          <a:cs typeface="Arial" charset="0"/>
        </a:defRPr>
      </a:lvl7pPr>
      <a:lvl8pPr marL="137160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/>
          <a:cs typeface="Arial" charset="0"/>
        </a:defRPr>
      </a:lvl8pPr>
      <a:lvl9pPr marL="182880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/>
          <a:cs typeface="Arial" charset="0"/>
        </a:defRPr>
      </a:lvl9pPr>
    </p:titleStyle>
    <p:bodyStyle>
      <a:lvl1pPr marL="171450" indent="-171450" algn="l" defTabSz="685800" rtl="0" eaLnBrk="0" fontAlgn="base" hangingPunct="0">
        <a:lnSpc>
          <a:spcPct val="120000"/>
        </a:lnSpc>
        <a:spcBef>
          <a:spcPts val="750"/>
        </a:spcBef>
        <a:spcAft>
          <a:spcPct val="0"/>
        </a:spcAft>
        <a:buSzPct val="125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SzPct val="125000"/>
        <a:buFont typeface="Arial" charset="0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SzPct val="125000"/>
        <a:buFont typeface="Arial" charset="0"/>
        <a:buChar char="•"/>
        <a:defRPr sz="13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SzPct val="125000"/>
        <a:buFont typeface="Arial" charset="0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SzPct val="125000"/>
        <a:buFont typeface="Arial" charset="0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120000"/>
        </a:lnSpc>
        <a:spcBef>
          <a:spcPts val="375"/>
        </a:spcBef>
        <a:buSzPct val="125000"/>
        <a:buFont typeface="Arial"/>
        <a:buChar char="•"/>
        <a:defRPr sz="10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120000"/>
        </a:lnSpc>
        <a:spcBef>
          <a:spcPts val="375"/>
        </a:spcBef>
        <a:buSzPct val="125000"/>
        <a:buFont typeface="Arial"/>
        <a:buChar char="•"/>
        <a:defRPr sz="10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120000"/>
        </a:lnSpc>
        <a:spcBef>
          <a:spcPts val="375"/>
        </a:spcBef>
        <a:buSzPct val="125000"/>
        <a:buFont typeface="Arial"/>
        <a:buChar char="•"/>
        <a:defRPr sz="10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120000"/>
        </a:lnSpc>
        <a:spcBef>
          <a:spcPts val="375"/>
        </a:spcBef>
        <a:buSzPct val="125000"/>
        <a:buFont typeface="Arial"/>
        <a:buChar char="•"/>
        <a:defRPr sz="10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2774950" y="4006850"/>
            <a:ext cx="6369050" cy="2851150"/>
          </a:xfrm>
          <a:prstGeom prst="rect">
            <a:avLst/>
          </a:prstGeom>
          <a:solidFill>
            <a:srgbClr val="CCECFF">
              <a:alpha val="301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 kern="0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0" y="857250"/>
            <a:ext cx="9144000" cy="2832100"/>
          </a:xfrm>
          <a:solidFill>
            <a:srgbClr val="CCECFF">
              <a:alpha val="34118"/>
            </a:srgbClr>
          </a:solidFill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3300" b="1" cap="none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СТЕРЕОФОНИЧЕСКИЙ ЛАМПОВЫЙ УСИЛИТЕЛЬ ЗВУКОВОЙ ЧАСТОТЫ СО ЗВУКОВОСПРОИЗВОДЯЩИМ УСТРОЙСТВОМ КЛАССА </a:t>
            </a:r>
            <a:r>
              <a:rPr lang="en-US" sz="3300" b="1" cap="none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HI</a:t>
            </a:r>
            <a:r>
              <a:rPr lang="ru-RU" sz="3300" b="1" cap="none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-</a:t>
            </a:r>
            <a:r>
              <a:rPr lang="en-US" sz="3300" b="1" cap="none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END </a:t>
            </a:r>
            <a:r>
              <a:rPr lang="ru-RU" sz="3300" b="1" cap="none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С УПРАВЛЕНИЕМ ОТ ЗВУКОВОЙ КАРТЫ ПЕРСОНАЛЬНОГО КОМПЬЮТЕРА</a:t>
            </a:r>
            <a:endParaRPr lang="ru-RU" sz="2400" b="1" cap="none" smtClean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4950" y="4006850"/>
            <a:ext cx="6369050" cy="2851150"/>
          </a:xfrm>
        </p:spPr>
        <p:txBody>
          <a:bodyPr lIns="68580" tIns="34290" rIns="68580" bIns="34290"/>
          <a:lstStyle/>
          <a:p>
            <a:pPr eaLnBrk="1" hangingPunct="1">
              <a:spcBef>
                <a:spcPct val="0"/>
              </a:spcBef>
            </a:pPr>
            <a:r>
              <a:rPr lang="ru-RU" sz="1400" cap="none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АВТОР:		   СТУДЕНТ КОЛЛЕДЖА </a:t>
            </a:r>
          </a:p>
          <a:p>
            <a:pPr eaLnBrk="1" hangingPunct="1">
              <a:spcBef>
                <a:spcPct val="0"/>
              </a:spcBef>
            </a:pPr>
            <a:r>
              <a:rPr lang="ru-RU" sz="1400" cap="none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                                     ОК «ЮГО-ЗАПАД»</a:t>
            </a:r>
            <a:endParaRPr lang="ru-RU" sz="1400" cap="none" smtClean="0">
              <a:solidFill>
                <a:schemeClr val="bg1"/>
              </a:solidFill>
              <a:latin typeface="Arial Black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sz="1400" cap="none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			   </a:t>
            </a:r>
            <a:r>
              <a:rPr lang="en-US" sz="1400" cap="none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КОСТЮК М</a:t>
            </a:r>
            <a:r>
              <a:rPr lang="ru-RU" sz="1400" cap="none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АКСИМ АЛЕКСЕЕЧВИЧ</a:t>
            </a:r>
            <a:r>
              <a:rPr lang="en-US" sz="1400" cap="none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400" cap="none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               </a:t>
            </a:r>
          </a:p>
          <a:p>
            <a:pPr eaLnBrk="1" hangingPunct="1">
              <a:spcBef>
                <a:spcPct val="0"/>
              </a:spcBef>
            </a:pPr>
            <a:r>
              <a:rPr lang="ru-RU" sz="1400" cap="none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                                     </a:t>
            </a:r>
            <a:r>
              <a:rPr lang="en-US" sz="1400" cap="none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ГРУППЫ МТ-</a:t>
            </a:r>
            <a:r>
              <a:rPr lang="ru-RU" sz="1400" cap="none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3</a:t>
            </a:r>
            <a:r>
              <a:rPr lang="en-US" sz="1400" cap="none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7</a:t>
            </a:r>
            <a:endParaRPr lang="ru-RU" sz="1400" cap="none" smtClean="0">
              <a:solidFill>
                <a:schemeClr val="bg1"/>
              </a:solidFill>
              <a:latin typeface="Arial Black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sz="1400" cap="none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РУКОВОДИТЕЛЬ ПРОЕКТА: </a:t>
            </a:r>
          </a:p>
          <a:p>
            <a:pPr eaLnBrk="1" hangingPunct="1">
              <a:spcBef>
                <a:spcPct val="0"/>
              </a:spcBef>
            </a:pPr>
            <a:r>
              <a:rPr lang="ru-RU" sz="1400" cap="none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                                    </a:t>
            </a:r>
            <a:r>
              <a:rPr lang="en-US" sz="1400" cap="none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ОВСЯННИКОВ В</a:t>
            </a:r>
            <a:r>
              <a:rPr lang="ru-RU" sz="1400" cap="none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АСИЛИЙ </a:t>
            </a:r>
            <a:r>
              <a:rPr lang="en-US" sz="1400" cap="none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Ф</a:t>
            </a:r>
            <a:r>
              <a:rPr lang="ru-RU" sz="1400" cap="none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ЕДОРОВИЧ</a:t>
            </a:r>
            <a:r>
              <a:rPr lang="en-US" sz="1400" cap="none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</a:t>
            </a:r>
            <a:endParaRPr lang="ru-RU" sz="1400" cap="none" smtClean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ru-RU" sz="1400" cap="none" smtClean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sz="1400" cap="none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ГОД СОЗДАНИЯ: </a:t>
            </a:r>
            <a:r>
              <a:rPr lang="en-US" sz="1400" cap="none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	</a:t>
            </a:r>
            <a:r>
              <a:rPr lang="ru-RU" sz="1400" cap="none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             202</a:t>
            </a:r>
            <a:r>
              <a:rPr lang="en-US" sz="1400" cap="none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4</a:t>
            </a:r>
            <a:endParaRPr lang="ru-RU" sz="1400" cap="none" smtClean="0">
              <a:solidFill>
                <a:schemeClr val="bg1"/>
              </a:solidFill>
              <a:latin typeface="Arial Black" pitchFamily="34" charset="0"/>
            </a:endParaRPr>
          </a:p>
          <a:p>
            <a:pPr algn="r" eaLnBrk="1" hangingPunct="1">
              <a:spcBef>
                <a:spcPct val="0"/>
              </a:spcBef>
            </a:pPr>
            <a:endParaRPr lang="ru-RU" sz="1300" cap="none" smtClean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  <a:p>
            <a:pPr algn="r" eaLnBrk="1" hangingPunct="1">
              <a:spcBef>
                <a:spcPct val="0"/>
              </a:spcBef>
            </a:pPr>
            <a:endParaRPr lang="ru-RU" sz="1000" cap="none" smtClean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750" y="285750"/>
            <a:ext cx="7429500" cy="12715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100" b="1" cap="none" smtClean="0">
                <a:solidFill>
                  <a:schemeClr val="bg1"/>
                </a:solidFill>
                <a:latin typeface="Arial Black" pitchFamily="34" charset="0"/>
              </a:rPr>
              <a:t>В КАЧЕСТВЕ ИСТОЧНИКА ПИТАНИЯ ИСПОЛЬЗОВАЛИСЬ 2 ТРАНСФОРМАТОРА ТАН-46 С ВЫПРЯМИТЕЛЯМИ - ДИОДНЫМИ СБОРКАМИ ОТ БЛОКОВ ПИТАНИЯ ПК</a:t>
            </a:r>
            <a:endParaRPr lang="ru-RU" sz="2100" cap="none" smtClean="0">
              <a:latin typeface="Arial Black" pitchFamily="34" charset="0"/>
            </a:endParaRPr>
          </a:p>
        </p:txBody>
      </p:sp>
      <p:pic>
        <p:nvPicPr>
          <p:cNvPr id="29698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1862138"/>
            <a:ext cx="9167813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273050"/>
            <a:ext cx="7429500" cy="1397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b="1" cap="none" smtClean="0">
                <a:solidFill>
                  <a:schemeClr val="bg1"/>
                </a:solidFill>
                <a:latin typeface="Arial Black" pitchFamily="34" charset="0"/>
              </a:rPr>
              <a:t>ТАКИМ ОБРАЗОМ ФУНКЦИОНАЛЬНАЯ СХЕМА УЗЧ ПРИОБРЕЛА СЛЕДУЮЩИЙ ВИД:</a:t>
            </a:r>
            <a:endParaRPr lang="ru-RU" cap="none" smtClean="0">
              <a:latin typeface="Arial Black" pitchFamily="34" charset="0"/>
            </a:endParaRPr>
          </a:p>
        </p:txBody>
      </p:sp>
      <p:pic>
        <p:nvPicPr>
          <p:cNvPr id="3072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13" y="2393950"/>
            <a:ext cx="8831262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0" y="1963738"/>
            <a:ext cx="9144000" cy="2579687"/>
          </a:xfrm>
          <a:prstGeom prst="rect">
            <a:avLst/>
          </a:prstGeom>
          <a:solidFill>
            <a:srgbClr val="CCECFF">
              <a:alpha val="301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 kern="0"/>
          </a:p>
        </p:txBody>
      </p:sp>
      <p:sp>
        <p:nvSpPr>
          <p:cNvPr id="31746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855663" y="1963738"/>
            <a:ext cx="7142162" cy="2579687"/>
          </a:xfrm>
          <a:noFill/>
        </p:spPr>
        <p:txBody>
          <a:bodyPr anchor="ctr"/>
          <a:lstStyle/>
          <a:p>
            <a:pPr marL="331788" indent="-331788" eaLnBrk="1" hangingPunct="1">
              <a:buFont typeface="Wingdings" pitchFamily="2" charset="2"/>
              <a:buChar char="§"/>
            </a:pPr>
            <a:r>
              <a:rPr lang="ru-RU" b="1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мощность 2*20Вт</a:t>
            </a:r>
            <a:endParaRPr lang="ru-RU" b="1" smtClean="0">
              <a:latin typeface="Arial Black" pitchFamily="34" charset="0"/>
              <a:cs typeface="Times New Roman" pitchFamily="18" charset="0"/>
            </a:endParaRPr>
          </a:p>
          <a:p>
            <a:pPr marL="331788" indent="-331788" eaLnBrk="1" hangingPunct="1">
              <a:buFont typeface="Wingdings" pitchFamily="2" charset="2"/>
              <a:buChar char="§"/>
            </a:pPr>
            <a:r>
              <a:rPr lang="ru-RU" b="1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рабочие частоты УЗЧ: 30 - 22 000 Гц</a:t>
            </a:r>
            <a:endParaRPr lang="ru-RU" b="1" smtClean="0">
              <a:latin typeface="Arial Black" pitchFamily="34" charset="0"/>
              <a:cs typeface="Times New Roman" pitchFamily="18" charset="0"/>
            </a:endParaRPr>
          </a:p>
          <a:p>
            <a:pPr marL="331788" indent="-331788" eaLnBrk="1" hangingPunct="1">
              <a:buFont typeface="Wingdings" pitchFamily="2" charset="2"/>
              <a:buChar char="§"/>
            </a:pPr>
            <a:r>
              <a:rPr lang="ru-RU" b="1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габаритные параметры (д*ш*в) 255*295*132 мм</a:t>
            </a:r>
            <a:endParaRPr lang="ru-RU" b="1" smtClean="0">
              <a:latin typeface="Arial Black" pitchFamily="34" charset="0"/>
              <a:cs typeface="Times New Roman" pitchFamily="18" charset="0"/>
            </a:endParaRPr>
          </a:p>
          <a:p>
            <a:pPr marL="331788" indent="-331788" eaLnBrk="1" hangingPunct="1">
              <a:buFont typeface="Wingdings" pitchFamily="2" charset="2"/>
              <a:buChar char="§"/>
            </a:pPr>
            <a:r>
              <a:rPr lang="ru-RU" b="1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напряжение питания: 220(230)В</a:t>
            </a:r>
            <a:endParaRPr lang="ru-RU" b="1" smtClean="0">
              <a:latin typeface="Arial Black" pitchFamily="34" charset="0"/>
            </a:endParaRPr>
          </a:p>
          <a:p>
            <a:pPr marL="331788" indent="-331788" eaLnBrk="1" hangingPunct="1">
              <a:buFont typeface="Wingdings" pitchFamily="2" charset="2"/>
              <a:buChar char="§"/>
            </a:pPr>
            <a:r>
              <a:rPr lang="ru-RU" b="1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Рабочие частоты ЗВУ: 35 - 18 000 Гц</a:t>
            </a:r>
            <a:endParaRPr lang="ru-RU" b="1" smtClean="0">
              <a:latin typeface="Arial Black" pitchFamily="34" charset="0"/>
            </a:endParaRPr>
          </a:p>
          <a:p>
            <a:pPr marL="331788" indent="-331788" eaLnBrk="1" hangingPunct="1">
              <a:buFont typeface="Wingdings" pitchFamily="2" charset="2"/>
              <a:buChar char="§"/>
            </a:pPr>
            <a:r>
              <a:rPr lang="ru-RU" b="1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Размеры ЗВУ (д*ш*в) </a:t>
            </a:r>
            <a:r>
              <a:rPr lang="en-US" b="1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250</a:t>
            </a:r>
            <a:r>
              <a:rPr lang="ru-RU" b="1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х320х1200 мм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55663" y="1320800"/>
            <a:ext cx="7429500" cy="531813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ru-RU" cap="none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ХАРАКТЕРИСТИКИ</a:t>
            </a:r>
            <a:endParaRPr lang="ru-RU" cap="none" smtClean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663" y="0"/>
            <a:ext cx="7429500" cy="12414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b="1" cap="none" smtClean="0">
                <a:solidFill>
                  <a:schemeClr val="bg1"/>
                </a:solidFill>
                <a:latin typeface="Arial Black" pitchFamily="34" charset="0"/>
              </a:rPr>
              <a:t>БЫЛО СОЗДАНО ДВА ИДЕНТИЧНЫХ ЗВУКОВОСПРОИЗВОДЯЩИХ УСТРОЙСТВ (КОЛОНКИ)</a:t>
            </a:r>
            <a:endParaRPr lang="ru-RU" b="1" cap="none" smtClean="0">
              <a:latin typeface="Arial Black" pitchFamily="34" charset="0"/>
            </a:endParaRPr>
          </a:p>
        </p:txBody>
      </p:sp>
      <p:pic>
        <p:nvPicPr>
          <p:cNvPr id="32770" name="Рисунок 143890937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6225" y="1476375"/>
            <a:ext cx="3024188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Рисунок 2"/>
          <p:cNvPicPr>
            <a:picLocks noChangeAspect="1"/>
          </p:cNvPicPr>
          <p:nvPr/>
        </p:nvPicPr>
        <p:blipFill>
          <a:blip r:embed="rId3"/>
          <a:srcRect l="27846" t="13689" r="17606" b="17239"/>
          <a:stretch>
            <a:fillRect/>
          </a:stretch>
        </p:blipFill>
        <p:spPr bwMode="auto">
          <a:xfrm>
            <a:off x="5897563" y="1476375"/>
            <a:ext cx="23876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574675"/>
            <a:ext cx="8537575" cy="5634038"/>
          </a:xfrm>
          <a:prstGeom prst="rect">
            <a:avLst/>
          </a:prstGeom>
          <a:solidFill>
            <a:srgbClr val="CCECFF">
              <a:alpha val="301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 kern="0"/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855663" y="966788"/>
            <a:ext cx="7429500" cy="4792662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ru-RU" sz="2100" b="1" smtClean="0">
                <a:solidFill>
                  <a:schemeClr val="bg1"/>
                </a:solidFill>
                <a:latin typeface="Arial Black" pitchFamily="34" charset="0"/>
              </a:rPr>
              <a:t>лицевая панель колонок представляет собой бруски древесины музыкальной ели, высушенные и склеенные между собой. </a:t>
            </a:r>
          </a:p>
          <a:p>
            <a:pPr eaLnBrk="1" hangingPunct="1">
              <a:lnSpc>
                <a:spcPct val="110000"/>
              </a:lnSpc>
            </a:pPr>
            <a:r>
              <a:rPr lang="ru-RU" sz="2100" b="1" smtClean="0">
                <a:solidFill>
                  <a:schemeClr val="bg1"/>
                </a:solidFill>
                <a:latin typeface="Arial Black" pitchFamily="34" charset="0"/>
              </a:rPr>
              <a:t>В качестве корпуса применили технологию «открытого ящика». Для улучшения звучания колонки являются трехполосными, т.е. имеют ВЧ, СЧ и НЧ динамики частотно разделенные между собой пассивными </a:t>
            </a:r>
            <a:r>
              <a:rPr lang="en-US" sz="2100" b="1" smtClean="0">
                <a:solidFill>
                  <a:schemeClr val="bg1"/>
                </a:solidFill>
                <a:latin typeface="Arial Black" pitchFamily="34" charset="0"/>
              </a:rPr>
              <a:t>LC </a:t>
            </a:r>
            <a:r>
              <a:rPr lang="ru-RU" sz="2100" b="1" smtClean="0">
                <a:solidFill>
                  <a:schemeClr val="bg1"/>
                </a:solidFill>
                <a:latin typeface="Arial Black" pitchFamily="34" charset="0"/>
              </a:rPr>
              <a:t>фильтрами. </a:t>
            </a:r>
          </a:p>
          <a:p>
            <a:pPr eaLnBrk="1" hangingPunct="1">
              <a:lnSpc>
                <a:spcPct val="110000"/>
              </a:lnSpc>
            </a:pPr>
            <a:r>
              <a:rPr lang="ru-RU" sz="2100" b="1" smtClean="0">
                <a:solidFill>
                  <a:schemeClr val="bg1"/>
                </a:solidFill>
                <a:latin typeface="Arial Black" pitchFamily="34" charset="0"/>
              </a:rPr>
              <a:t>Остальные части корпуса колонок изготовлены из ДСП панелей, которые, в достаточном количестве, можно взять от выслужившей свой срок мебели.</a:t>
            </a:r>
            <a:endParaRPr lang="ru-RU" sz="2100" b="1" smtClean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663" y="0"/>
            <a:ext cx="7429500" cy="14874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cap="none" smtClean="0">
                <a:solidFill>
                  <a:schemeClr val="bg1"/>
                </a:solidFill>
                <a:latin typeface="Arial Black" pitchFamily="34" charset="0"/>
              </a:rPr>
              <a:t>ПРИНЦИПИАЛЬНАЯ ЭЛЕКТРИЧЕСКАЯ СХЕМА ЗВУКОВОЙ КОЛОНКИ</a:t>
            </a:r>
          </a:p>
        </p:txBody>
      </p:sp>
      <p:pic>
        <p:nvPicPr>
          <p:cNvPr id="3481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9388" y="1371600"/>
            <a:ext cx="408622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55663" y="0"/>
            <a:ext cx="7429500" cy="1173163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ru-RU" b="1" cap="none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ВЫВОДЫ</a:t>
            </a:r>
            <a:endParaRPr lang="ru-RU" b="1" cap="none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0" y="1173163"/>
            <a:ext cx="9144000" cy="5091112"/>
          </a:xfrm>
          <a:prstGeom prst="rect">
            <a:avLst/>
          </a:prstGeom>
          <a:solidFill>
            <a:srgbClr val="CCECFF">
              <a:alpha val="301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541338" algn="just"/>
            <a:endParaRPr lang="ru-RU">
              <a:solidFill>
                <a:srgbClr val="FFFFFF"/>
              </a:solidFill>
              <a:latin typeface="Arial Black" pitchFamily="34" charset="0"/>
            </a:endParaRPr>
          </a:p>
          <a:p>
            <a:pPr indent="541338"/>
            <a:r>
              <a:rPr lang="ru-RU">
                <a:solidFill>
                  <a:schemeClr val="bg1"/>
                </a:solidFill>
                <a:latin typeface="Arial Black" pitchFamily="34" charset="0"/>
              </a:rPr>
              <a:t>1. Создание вышеописанного устройства показало возможность  создания подобных устройств в условиях радиокружка.</a:t>
            </a:r>
          </a:p>
          <a:p>
            <a:pPr indent="541338"/>
            <a:r>
              <a:rPr lang="ru-RU">
                <a:solidFill>
                  <a:schemeClr val="bg1"/>
                </a:solidFill>
                <a:latin typeface="Arial Black" pitchFamily="34" charset="0"/>
              </a:rPr>
              <a:t>2. В дальнейшем мы хотим:</a:t>
            </a:r>
            <a:endParaRPr lang="ru-RU">
              <a:solidFill>
                <a:srgbClr val="FFFFFF"/>
              </a:solidFill>
              <a:latin typeface="Arial Black" pitchFamily="34" charset="0"/>
            </a:endParaRPr>
          </a:p>
          <a:p>
            <a:pPr indent="541338"/>
            <a:r>
              <a:rPr lang="ru-RU">
                <a:solidFill>
                  <a:schemeClr val="bg1"/>
                </a:solidFill>
                <a:latin typeface="Arial Black" pitchFamily="34" charset="0"/>
              </a:rPr>
              <a:t>-  Продолжить популяризацию сборки сравнительно недорогих, но достаточно качественных УЗЧ на лампах класса </a:t>
            </a:r>
            <a:r>
              <a:rPr lang="en-US" b="1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HI</a:t>
            </a:r>
            <a:r>
              <a:rPr lang="ru-RU" b="1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-</a:t>
            </a:r>
            <a:r>
              <a:rPr lang="en-US" b="1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END </a:t>
            </a:r>
            <a:r>
              <a:rPr lang="ru-RU" b="1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, используя при этом возможности ПК в плане цифровизации.</a:t>
            </a:r>
            <a:endParaRPr lang="ru-RU">
              <a:solidFill>
                <a:schemeClr val="bg1"/>
              </a:solidFill>
              <a:latin typeface="Arial Black" pitchFamily="34" charset="0"/>
            </a:endParaRPr>
          </a:p>
          <a:p>
            <a:pPr indent="541338">
              <a:buFontTx/>
              <a:buChar char="-"/>
            </a:pPr>
            <a:r>
              <a:rPr lang="ru-RU">
                <a:solidFill>
                  <a:schemeClr val="bg1"/>
                </a:solidFill>
                <a:latin typeface="Arial Black" pitchFamily="34" charset="0"/>
              </a:rPr>
              <a:t>Собрать гамму УЗЧ на более мощных лампах, употребить радиодетали на сравнительно небольшую стоимость;</a:t>
            </a:r>
          </a:p>
          <a:p>
            <a:pPr indent="541338">
              <a:buFontTx/>
              <a:buChar char="-"/>
            </a:pPr>
            <a:r>
              <a:rPr lang="ru-RU">
                <a:solidFill>
                  <a:schemeClr val="bg1"/>
                </a:solidFill>
                <a:latin typeface="Arial Black" pitchFamily="34" charset="0"/>
              </a:rPr>
              <a:t>Удешевить конструкцию УЗЧ;</a:t>
            </a:r>
            <a:endParaRPr lang="ru-RU">
              <a:solidFill>
                <a:srgbClr val="FFFFFF"/>
              </a:solidFill>
              <a:latin typeface="Arial Black" pitchFamily="34" charset="0"/>
            </a:endParaRPr>
          </a:p>
          <a:p>
            <a:pPr indent="541338"/>
            <a:r>
              <a:rPr lang="ru-RU">
                <a:solidFill>
                  <a:schemeClr val="bg1"/>
                </a:solidFill>
                <a:latin typeface="Arial Black" pitchFamily="34" charset="0"/>
              </a:rPr>
              <a:t>-  Дать радиолюбителям среднего класса методику создания подобного устройства, рассказав с какими трудностями мы столкнулись при изготовлении и наладке УЗЧ и ЗВУ.</a:t>
            </a:r>
            <a:endParaRPr lang="ru-RU" sz="1300">
              <a:solidFill>
                <a:schemeClr val="bg1"/>
              </a:solidFill>
              <a:latin typeface="Arial Black" pitchFamily="34" charset="0"/>
            </a:endParaRPr>
          </a:p>
          <a:p>
            <a:pPr indent="541338"/>
            <a:endParaRPr lang="ru-RU" sz="13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08113" y="1654175"/>
            <a:ext cx="6592887" cy="3146425"/>
          </a:xfrm>
        </p:spPr>
        <p:txBody>
          <a:bodyPr/>
          <a:lstStyle/>
          <a:p>
            <a:pPr eaLnBrk="1" hangingPunct="1"/>
            <a:r>
              <a:rPr lang="ru-RU" b="1" cap="none" smtClean="0">
                <a:solidFill>
                  <a:schemeClr val="bg1"/>
                </a:solidFill>
                <a:latin typeface="Arial Black" pitchFamily="34" charset="0"/>
              </a:rPr>
              <a:t>ПРЕДСТАВЛЕНИЕ ПРОЕКТА, ИСПОЛЬЗУЕМЫЕ МАТЕРИАЛЫ:</a:t>
            </a:r>
            <a:endParaRPr lang="ru-RU" b="1" cap="none" smtClean="0">
              <a:latin typeface="Arial Black" pitchFamily="34" charset="0"/>
            </a:endParaRPr>
          </a:p>
          <a:p>
            <a:pPr eaLnBrk="1" hangingPunct="1"/>
            <a:r>
              <a:rPr lang="ru-RU" b="1" cap="none" smtClean="0">
                <a:solidFill>
                  <a:schemeClr val="bg1"/>
                </a:solidFill>
                <a:latin typeface="Arial Black" pitchFamily="34" charset="0"/>
              </a:rPr>
              <a:t>HTTPS://</a:t>
            </a:r>
            <a:r>
              <a:rPr lang="en-US" b="1" cap="none" smtClean="0">
                <a:solidFill>
                  <a:schemeClr val="bg1"/>
                </a:solidFill>
                <a:latin typeface="Arial Black" pitchFamily="34" charset="0"/>
              </a:rPr>
              <a:t>RADIOSTATION.RU/HOME/USILITEL.HTML</a:t>
            </a:r>
            <a:endParaRPr lang="ru-RU" b="1" cap="none" smtClean="0">
              <a:solidFill>
                <a:schemeClr val="bg1"/>
              </a:solidFill>
              <a:latin typeface="Arial Black" pitchFamily="34" charset="0"/>
            </a:endParaRPr>
          </a:p>
          <a:p>
            <a:pPr eaLnBrk="1" hangingPunct="1"/>
            <a:r>
              <a:rPr lang="en-US" b="1" cap="none" smtClean="0">
                <a:solidFill>
                  <a:schemeClr val="bg1"/>
                </a:solidFill>
                <a:latin typeface="Arial Black" pitchFamily="34" charset="0"/>
              </a:rPr>
              <a:t>HTTPS://DISK.YANDEX.RU/D/_APCIBOBFWCW1Q</a:t>
            </a:r>
            <a:endParaRPr lang="ru-RU" b="1" cap="none" smtClean="0">
              <a:solidFill>
                <a:schemeClr val="bg1"/>
              </a:solidFill>
              <a:latin typeface="Arial Black" pitchFamily="34" charset="0"/>
            </a:endParaRPr>
          </a:p>
          <a:p>
            <a:pPr eaLnBrk="1" hangingPunct="1"/>
            <a:r>
              <a:rPr lang="ru-RU" b="1" cap="none" smtClean="0">
                <a:solidFill>
                  <a:schemeClr val="bg1"/>
                </a:solidFill>
                <a:latin typeface="Arial Black" pitchFamily="34" charset="0"/>
              </a:rPr>
              <a:t>HTTPS://DISK.YANDEX.RU/D/_JKDVMDWS6ZPPW</a:t>
            </a:r>
            <a:endParaRPr lang="ru-RU" b="1" cap="none" smtClean="0">
              <a:latin typeface="Arial Black" pitchFamily="34" charset="0"/>
            </a:endParaRPr>
          </a:p>
          <a:p>
            <a:pPr eaLnBrk="1" hangingPunct="1"/>
            <a:endParaRPr lang="ru-RU" cap="none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663" y="0"/>
            <a:ext cx="7429500" cy="12414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cap="none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ЦЕЛЬ РАБОТЫ</a:t>
            </a:r>
            <a:endParaRPr lang="ru-RU" cap="none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20850"/>
            <a:ext cx="8666163" cy="4830763"/>
          </a:xfrm>
          <a:solidFill>
            <a:srgbClr val="99CCFF">
              <a:alpha val="32941"/>
            </a:srgbClr>
          </a:solidFill>
        </p:spPr>
        <p:txBody>
          <a:bodyPr/>
          <a:lstStyle/>
          <a:p>
            <a:pPr marL="806450" indent="-265113" algn="just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ru-RU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Создание стереофонического лампового УЗЧ класса </a:t>
            </a:r>
            <a:r>
              <a:rPr lang="en-US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HI-END</a:t>
            </a:r>
            <a:r>
              <a:rPr lang="ru-RU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с управлением от звуковой карты ПК.</a:t>
            </a:r>
            <a:endParaRPr lang="en-US" smtClean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  <a:p>
            <a:pPr marL="806450" indent="-265113" algn="just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ru-RU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Одновременно повысить качество АЧХ УЗЧ, за счет применения двух трансформаторов типа ТН-46, вместо дорогостоящего выходного трансформатора ультралинейной намотки, и одновременно снизить его стоимость за счет использования только стандартных, достаточно дешевых, широко распространенных и изготовленных в заводских условиях трансформаторов.</a:t>
            </a:r>
            <a:endParaRPr lang="ru-RU" smtClean="0">
              <a:latin typeface="Arial Black" pitchFamily="34" charset="0"/>
            </a:endParaRPr>
          </a:p>
          <a:p>
            <a:pPr marL="806450" indent="-265113" algn="just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ru-RU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Создать звуковые колонки с приемлемой для класса </a:t>
            </a:r>
            <a:r>
              <a:rPr lang="en-US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HI-END</a:t>
            </a:r>
            <a:r>
              <a:rPr lang="ru-RU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АЧХ.</a:t>
            </a:r>
            <a:endParaRPr lang="ru-RU" smtClean="0">
              <a:latin typeface="Arial Black" pitchFamily="34" charset="0"/>
            </a:endParaRPr>
          </a:p>
          <a:p>
            <a:pPr marL="806450" indent="-265113" algn="just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ru-RU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Обеспечить возможность, при желании, повторения нашей конструкции радиолюбителям среднего уровня квалификации.</a:t>
            </a:r>
            <a:endParaRPr lang="ru-RU" smtClean="0">
              <a:latin typeface="Arial Black" pitchFamily="34" charset="0"/>
            </a:endParaRPr>
          </a:p>
          <a:p>
            <a:pPr marL="806450" indent="-265113" eaLnBrk="1" hangingPunct="1">
              <a:lnSpc>
                <a:spcPct val="110000"/>
              </a:lnSpc>
            </a:pPr>
            <a:endParaRPr lang="ru-RU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1963738"/>
            <a:ext cx="8691563" cy="3465512"/>
          </a:xfrm>
          <a:prstGeom prst="rect">
            <a:avLst/>
          </a:prstGeom>
          <a:solidFill>
            <a:srgbClr val="CCECFF">
              <a:alpha val="301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 ker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663" y="0"/>
            <a:ext cx="7429500" cy="118745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ru-RU" cap="none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ЭТАПЫ РАБОТЫ НАД ПРОЕКТОМ</a:t>
            </a:r>
            <a:endParaRPr lang="ru-RU" cap="none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855663" y="2217738"/>
            <a:ext cx="7289800" cy="3211512"/>
          </a:xfrm>
        </p:spPr>
        <p:txBody>
          <a:bodyPr/>
          <a:lstStyle/>
          <a:p>
            <a:pPr marL="342900" indent="-342900" eaLnBrk="1" hangingPunct="1">
              <a:buFont typeface="Arial" charset="0"/>
              <a:buAutoNum type="arabicPeriod"/>
            </a:pPr>
            <a:r>
              <a:rPr lang="ru-RU" sz="220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Создание принципиальной схемы.</a:t>
            </a:r>
            <a:endParaRPr lang="ru-RU" sz="2200" smtClean="0">
              <a:latin typeface="Arial Black" pitchFamily="34" charset="0"/>
            </a:endParaRPr>
          </a:p>
          <a:p>
            <a:pPr marL="342900" indent="-342900" eaLnBrk="1" hangingPunct="1">
              <a:buFont typeface="Arial" charset="0"/>
              <a:buAutoNum type="arabicPeriod"/>
            </a:pPr>
            <a:r>
              <a:rPr lang="ru-RU" sz="220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Сборка УЗЧ.</a:t>
            </a:r>
            <a:endParaRPr lang="ru-RU" sz="2200" smtClean="0">
              <a:latin typeface="Arial Black" pitchFamily="34" charset="0"/>
            </a:endParaRPr>
          </a:p>
          <a:p>
            <a:pPr marL="342900" indent="-342900" eaLnBrk="1" hangingPunct="1">
              <a:buFont typeface="Arial" charset="0"/>
              <a:buAutoNum type="arabicPeriod"/>
            </a:pPr>
            <a:r>
              <a:rPr lang="ru-RU" sz="220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Отладка по контрольным точкам</a:t>
            </a:r>
            <a:endParaRPr lang="ru-RU" sz="2200" smtClean="0">
              <a:latin typeface="Arial Black" pitchFamily="34" charset="0"/>
            </a:endParaRPr>
          </a:p>
          <a:p>
            <a:pPr marL="342900" indent="-342900" eaLnBrk="1" hangingPunct="1">
              <a:buFont typeface="Arial" charset="0"/>
              <a:buAutoNum type="arabicPeriod"/>
            </a:pPr>
            <a:r>
              <a:rPr lang="ru-RU" sz="220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Проверка усилителя на «шумы»</a:t>
            </a:r>
            <a:endParaRPr lang="ru-RU" sz="2200" smtClean="0">
              <a:latin typeface="Arial Black" pitchFamily="34" charset="0"/>
            </a:endParaRPr>
          </a:p>
          <a:p>
            <a:pPr marL="342900" indent="-342900" eaLnBrk="1" hangingPunct="1">
              <a:buFont typeface="Arial" charset="0"/>
              <a:buAutoNum type="arabicPeriod"/>
            </a:pPr>
            <a:r>
              <a:rPr lang="ru-RU" sz="220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Создание и настройка акустических колонок (ЗВУ)</a:t>
            </a:r>
            <a:endParaRPr lang="en-US" sz="2200" smtClean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  <a:p>
            <a:pPr marL="342900" indent="-342900" eaLnBrk="1" hangingPunct="1">
              <a:buFont typeface="Arial" charset="0"/>
              <a:buAutoNum type="arabicPeriod"/>
            </a:pPr>
            <a:endParaRPr lang="ru-RU" smtClean="0"/>
          </a:p>
          <a:p>
            <a:pPr marL="342900" indent="-342900" eaLnBrk="1" hangingPunct="1">
              <a:buFont typeface="Arial" charset="0"/>
              <a:buAutoNum type="arabicPeriod"/>
            </a:pPr>
            <a:endParaRPr lang="ru-RU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 typeface="Arial" charset="0"/>
              <a:buAutoNum type="arabicPeriod"/>
            </a:pPr>
            <a:endParaRPr lang="ru-RU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 typeface="Arial" charset="0"/>
              <a:buAutoNum type="arabicPeriod"/>
            </a:pPr>
            <a:endParaRPr lang="ru-RU" smtClean="0">
              <a:solidFill>
                <a:schemeClr val="bg1"/>
              </a:solidFill>
            </a:endParaRPr>
          </a:p>
          <a:p>
            <a:pPr marL="342900" indent="-342900" eaLnBrk="1" hangingPunct="1">
              <a:buFont typeface="Arial" charset="0"/>
              <a:buAutoNum type="arabicPeriod"/>
            </a:pPr>
            <a:endParaRPr lang="ru-RU" smtClean="0"/>
          </a:p>
        </p:txBody>
      </p:sp>
    </p:spTree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663" y="0"/>
            <a:ext cx="7429500" cy="9017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400" b="1" cap="none" smtClean="0">
                <a:solidFill>
                  <a:schemeClr val="bg1"/>
                </a:solidFill>
                <a:latin typeface="Arial Black" pitchFamily="34" charset="0"/>
              </a:rPr>
              <a:t>РАЗРАБОТКА ПРИНЦИПИАЛЬНОЙ СХЕМЫ</a:t>
            </a:r>
            <a:endParaRPr lang="ru-RU" sz="2400" cap="none" smtClean="0">
              <a:latin typeface="Arial Black" pitchFamily="34" charset="0"/>
            </a:endParaRPr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357188" y="901700"/>
            <a:ext cx="8488362" cy="42989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b="1" smtClean="0">
                <a:solidFill>
                  <a:schemeClr val="bg1"/>
                </a:solidFill>
                <a:latin typeface="Arial Black" pitchFamily="34" charset="0"/>
              </a:rPr>
              <a:t>За основу была взята принципиальная схема Комарова С.Н. на трансформаторах ТАН, которая была нами переработана</a:t>
            </a:r>
            <a:endParaRPr lang="ru-RU" smtClean="0">
              <a:latin typeface="Arial Black" pitchFamily="34" charset="0"/>
            </a:endParaRPr>
          </a:p>
        </p:txBody>
      </p:sp>
      <p:pic>
        <p:nvPicPr>
          <p:cNvPr id="2355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2213" y="1677988"/>
            <a:ext cx="6745287" cy="518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180975"/>
            <a:ext cx="7429500" cy="9652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ru-RU" sz="1800" b="1" cap="none" smtClean="0">
                <a:solidFill>
                  <a:schemeClr val="bg1"/>
                </a:solidFill>
                <a:latin typeface="Arial Black" pitchFamily="34" charset="0"/>
              </a:rPr>
              <a:t>В КАЧЕСТВЕ ТРАНСФОРМАТОРОВ БЫЛИ ИСПОЛЬЗОВАНЫ  ТН –</a:t>
            </a:r>
            <a:r>
              <a:rPr lang="en-US" sz="1800" b="1" cap="none" smtClean="0">
                <a:solidFill>
                  <a:schemeClr val="bg1"/>
                </a:solidFill>
                <a:latin typeface="Arial Black" pitchFamily="34" charset="0"/>
              </a:rPr>
              <a:t>46</a:t>
            </a:r>
            <a:r>
              <a:rPr lang="ru-RU" sz="1800" b="1" cap="none" smtClean="0">
                <a:solidFill>
                  <a:schemeClr val="bg1"/>
                </a:solidFill>
                <a:latin typeface="Arial Black" pitchFamily="34" charset="0"/>
              </a:rPr>
              <a:t>, В КАЧЕСТВЕ ЛАМП 6П3С. 6Н7С И СХЕМА ПРИОБРЕЛА СЛЕДУЮЩИЙ ВИД</a:t>
            </a:r>
            <a:endParaRPr lang="ru-RU" sz="1800" cap="none" smtClean="0">
              <a:latin typeface="Arial Black" pitchFamily="34" charset="0"/>
            </a:endParaRPr>
          </a:p>
        </p:txBody>
      </p:sp>
      <p:pic>
        <p:nvPicPr>
          <p:cNvPr id="24578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1581150"/>
            <a:ext cx="9136062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663" y="315913"/>
            <a:ext cx="7429500" cy="777875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ru-RU" sz="1800" b="1" cap="none" smtClean="0">
                <a:solidFill>
                  <a:schemeClr val="bg1"/>
                </a:solidFill>
                <a:latin typeface="Arial Black" pitchFamily="34" charset="0"/>
              </a:rPr>
              <a:t>ТАКЖЕ, ДЛЯ ОБЕСПЕЧЕНИЯ ТРЕБУЕМОЙ ВЫХОДНОЙ МОЩНОСТИ УЗЧ, НАМИ БЫЛ ДОБАВЛЕН КАСКАД ПРЕДВАРИТЕЛЬНОГО УСИЛЕНИЯ НА ЛАМПЕ 6Н23П</a:t>
            </a:r>
            <a:endParaRPr lang="ru-RU" sz="1800" cap="none" smtClean="0">
              <a:latin typeface="Arial Black" pitchFamily="34" charset="0"/>
            </a:endParaRPr>
          </a:p>
        </p:txBody>
      </p:sp>
      <p:pic>
        <p:nvPicPr>
          <p:cNvPr id="2560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3" y="1390650"/>
            <a:ext cx="88773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663" y="0"/>
            <a:ext cx="7429500" cy="873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b="1" cap="none" smtClean="0">
                <a:solidFill>
                  <a:schemeClr val="bg1"/>
                </a:solidFill>
                <a:latin typeface="Arial Black" pitchFamily="34" charset="0"/>
              </a:rPr>
              <a:t>ФОТО УЗЧ</a:t>
            </a:r>
            <a:endParaRPr lang="ru-RU" cap="none" smtClean="0">
              <a:latin typeface="Arial Black" pitchFamily="34" charset="0"/>
            </a:endParaRPr>
          </a:p>
        </p:txBody>
      </p:sp>
      <p:pic>
        <p:nvPicPr>
          <p:cNvPr id="26626" name="Рисунок 3"/>
          <p:cNvPicPr>
            <a:picLocks noChangeAspect="1"/>
          </p:cNvPicPr>
          <p:nvPr/>
        </p:nvPicPr>
        <p:blipFill>
          <a:blip r:embed="rId2"/>
          <a:srcRect t="34409" b="27312"/>
          <a:stretch>
            <a:fillRect/>
          </a:stretch>
        </p:blipFill>
        <p:spPr bwMode="auto">
          <a:xfrm>
            <a:off x="0" y="630238"/>
            <a:ext cx="9144000" cy="622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663" y="327025"/>
            <a:ext cx="7429500" cy="13827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b="1" cap="none" smtClean="0">
                <a:solidFill>
                  <a:schemeClr val="bg1"/>
                </a:solidFill>
                <a:latin typeface="Arial Black" pitchFamily="34" charset="0"/>
              </a:rPr>
              <a:t>ФОТО ПОДВАЛА ШАССИ</a:t>
            </a:r>
            <a:endParaRPr lang="ru-RU" cap="none" smtClean="0">
              <a:latin typeface="Arial Black" pitchFamily="34" charset="0"/>
            </a:endParaRPr>
          </a:p>
        </p:txBody>
      </p:sp>
      <p:pic>
        <p:nvPicPr>
          <p:cNvPr id="27650" name="Рисунок 5"/>
          <p:cNvPicPr>
            <a:picLocks noChangeAspect="1"/>
          </p:cNvPicPr>
          <p:nvPr/>
        </p:nvPicPr>
        <p:blipFill>
          <a:blip r:embed="rId2"/>
          <a:srcRect l="8696" t="2473" r="5624" b="19936"/>
          <a:stretch>
            <a:fillRect/>
          </a:stretch>
        </p:blipFill>
        <p:spPr bwMode="auto">
          <a:xfrm>
            <a:off x="0" y="1828800"/>
            <a:ext cx="9148763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574675"/>
            <a:ext cx="8537575" cy="5634038"/>
          </a:xfrm>
          <a:prstGeom prst="rect">
            <a:avLst/>
          </a:prstGeom>
          <a:solidFill>
            <a:srgbClr val="CCECFF">
              <a:alpha val="301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 kern="0"/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722313" y="574675"/>
            <a:ext cx="7815262" cy="5634038"/>
          </a:xfrm>
        </p:spPr>
        <p:txBody>
          <a:bodyPr/>
          <a:lstStyle/>
          <a:p>
            <a:pPr eaLnBrk="1" hangingPunct="1"/>
            <a:r>
              <a:rPr lang="ru-RU" sz="2700" b="1" smtClean="0">
                <a:solidFill>
                  <a:schemeClr val="bg1"/>
                </a:solidFill>
                <a:latin typeface="Arial Black" pitchFamily="34" charset="0"/>
              </a:rPr>
              <a:t>Так как узч заявлялся, как стереофонический, были изготовлены 2 идентичных канала узч, запитанных от одного источника питания. Схема источника питания приведена нами ниже.</a:t>
            </a:r>
            <a:endParaRPr lang="ru-RU" sz="2700" smtClean="0">
              <a:latin typeface="Arial Black" pitchFamily="34" charset="0"/>
            </a:endParaRPr>
          </a:p>
          <a:p>
            <a:pPr eaLnBrk="1" hangingPunct="1"/>
            <a:r>
              <a:rPr lang="ru-RU" sz="2700" b="1" smtClean="0">
                <a:solidFill>
                  <a:schemeClr val="bg1"/>
                </a:solidFill>
                <a:latin typeface="Arial Black" pitchFamily="34" charset="0"/>
              </a:rPr>
              <a:t>Для балансировки каналов и микширования сигнала применен ПК, с соответствующим эквалайзером, стандартно входящим в состав ПО ПК для работы со звуком.</a:t>
            </a:r>
            <a:endParaRPr lang="ru-RU" sz="2700" smtClean="0">
              <a:latin typeface="Arial Black" pitchFamily="34" charset="0"/>
            </a:endParaRP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/>
        <a:ea typeface="Arial"/>
        <a:cs typeface="Arial"/>
      </a:majorFont>
      <a:minorFont>
        <a:latin typeface="Tw Cen MT"/>
        <a:ea typeface="Arial"/>
        <a:cs typeface="Arial"/>
      </a:minorFont>
    </a:fontScheme>
    <a:fmtScheme name="Контур">
      <a:fillStyleLst>
        <a:solidFill>
          <a:schemeClr val="phClr"/>
        </a:solidFill>
        <a:gradFill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210</TotalTime>
  <Words>456</Words>
  <Application>Microsoft Office PowerPoint</Application>
  <DocSecurity>0</DocSecurity>
  <PresentationFormat>On-screen Show (4:3)</PresentationFormat>
  <Paragraphs>58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18</vt:i4>
      </vt:variant>
      <vt:variant>
        <vt:lpstr>Заголовки слайдов</vt:lpstr>
      </vt:variant>
      <vt:variant>
        <vt:i4>17</vt:i4>
      </vt:variant>
    </vt:vector>
  </HeadingPairs>
  <TitlesOfParts>
    <vt:vector size="41" baseType="lpstr">
      <vt:lpstr>Tw Cen MT</vt:lpstr>
      <vt:lpstr>Arial</vt:lpstr>
      <vt:lpstr>Calibri</vt:lpstr>
      <vt:lpstr>Arial Black</vt:lpstr>
      <vt:lpstr>Times New Roman</vt:lpstr>
      <vt:lpstr>Wingdings</vt:lpstr>
      <vt:lpstr>Контур</vt:lpstr>
      <vt:lpstr>Контур</vt:lpstr>
      <vt:lpstr>Контур</vt:lpstr>
      <vt:lpstr>Контур</vt:lpstr>
      <vt:lpstr>Контур</vt:lpstr>
      <vt:lpstr>Контур</vt:lpstr>
      <vt:lpstr>Контур</vt:lpstr>
      <vt:lpstr>Контур</vt:lpstr>
      <vt:lpstr>Контур</vt:lpstr>
      <vt:lpstr>Контур</vt:lpstr>
      <vt:lpstr>Контур</vt:lpstr>
      <vt:lpstr>Контур</vt:lpstr>
      <vt:lpstr>Контур</vt:lpstr>
      <vt:lpstr>Контур</vt:lpstr>
      <vt:lpstr>Контур</vt:lpstr>
      <vt:lpstr>Контур</vt:lpstr>
      <vt:lpstr>Контур</vt:lpstr>
      <vt:lpstr>Контур</vt:lpstr>
      <vt:lpstr>СТЕРЕОФОНИЧЕСКИЙ ЛАМПОВЫЙ УСИЛИТЕЛЬ ЗВУКОВОЙ ЧАСТОТЫ СО ЗВУКОВОСПРОИЗВОДЯЩИМ УСТРОЙСТВОМ КЛАССА HI-END С УПРАВЛЕНИЕМ ОТ ЗВУКОВОЙ КАРТЫ ПЕРСОНАЛЬНОГО КОМПЬЮТЕРА</vt:lpstr>
      <vt:lpstr>ЦЕЛЬ РАБОТЫ</vt:lpstr>
      <vt:lpstr>ЭТАПЫ РАБОТЫ НАД ПРОЕКТОМ</vt:lpstr>
      <vt:lpstr>РАЗРАБОТКА ПРИНЦИПИАЛЬНОЙ СХЕМЫ</vt:lpstr>
      <vt:lpstr>В КАЧЕСТВЕ ТРАНСФОРМАТОРОВ БЫЛИ ИСПОЛЬЗОВАНЫ  ТН –46, В КАЧЕСТВЕ ЛАМП 6П3С. 6Н7С И СХЕМА ПРИОБРЕЛА СЛЕДУЮЩИЙ ВИД</vt:lpstr>
      <vt:lpstr>ТАКЖЕ, ДЛЯ ОБЕСПЕЧЕНИЯ ТРЕБУЕМОЙ ВЫХОДНОЙ МОЩНОСТИ УЗЧ, НАМИ БЫЛ ДОБАВЛЕН КАСКАД ПРЕДВАРИТЕЛЬНОГО УСИЛЕНИЯ НА ЛАМПЕ 6Н23П</vt:lpstr>
      <vt:lpstr>ФОТО УЗЧ</vt:lpstr>
      <vt:lpstr>ФОТО ПОДВАЛА ШАССИ</vt:lpstr>
      <vt:lpstr>Слайд 9</vt:lpstr>
      <vt:lpstr>В КАЧЕСТВЕ ИСТОЧНИКА ПИТАНИЯ ИСПОЛЬЗОВАЛИСЬ 2 ТРАНСФОРМАТОРА ТАН-46 С ВЫПРЯМИТЕЛЯМИ - ДИОДНЫМИ СБОРКАМИ ОТ БЛОКОВ ПИТАНИЯ ПК</vt:lpstr>
      <vt:lpstr>ТАКИМ ОБРАЗОМ ФУНКЦИОНАЛЬНАЯ СХЕМА УЗЧ ПРИОБРЕЛА СЛЕДУЮЩИЙ ВИД:</vt:lpstr>
      <vt:lpstr>ХАРАКТЕРИСТИКИ</vt:lpstr>
      <vt:lpstr>БЫЛО СОЗДАНО ДВА ИДЕНТИЧНЫХ ЗВУКОВОСПРОИЗВОДЯЩИХ УСТРОЙСТВ (КОЛОНКИ)</vt:lpstr>
      <vt:lpstr>Слайд 14</vt:lpstr>
      <vt:lpstr>ПРИНЦИПИАЛЬНАЯ ЭЛЕКТРИЧЕСКАЯ СХЕМА ЗВУКОВОЙ КОЛОНКИ</vt:lpstr>
      <vt:lpstr>ВЫВОДЫ</vt:lpstr>
      <vt:lpstr>Слайд 17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Температурная сирена</dc:title>
  <dc:subject/>
  <dc:creator>Роман Фролов</dc:creator>
  <cp:keywords/>
  <dc:description/>
  <cp:lastModifiedBy>Сергей Комаров</cp:lastModifiedBy>
  <cp:revision>84</cp:revision>
  <dcterms:created xsi:type="dcterms:W3CDTF">2022-02-24T18:02:52Z</dcterms:created>
  <dcterms:modified xsi:type="dcterms:W3CDTF">2024-05-08T12:06:06Z</dcterms:modified>
  <cp:category/>
  <cp:contentStatus/>
  <dc:language/>
  <cp:version/>
</cp:coreProperties>
</file>